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id="{794394C7-67B9-4E9F-AA7D-C5175AD68196}" name="화면정의서-스토리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id="{8EB3B862-0892-4E83-983C-4B6FFC9E7211}" name="화면정의서">
          <p14:sldIdLst>
            <p14:sldId id="278"/>
            <p14:sldId id="279"/>
            <p14:sldId id="280"/>
            <p14:sldId id="281"/>
            <p14:sldId id="282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911B456-B10B-4FDE-9D4C-3B6D31FCE7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20"/>
    <p:restoredTop sz="95309" autoAdjust="0"/>
  </p:normalViewPr>
  <p:slideViewPr>
    <p:cSldViewPr snapToGrid="0">
      <p:cViewPr varScale="1">
        <p:scale>
          <a:sx n="100" d="100"/>
          <a:sy n="100" d="100"/>
        </p:scale>
        <p:origin x="499" y="6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7" name="Google Shape;10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7" name="Google Shape;10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7" name="Google Shape;10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7" name="Google Shape;10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7" name="Google Shape;10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 idx="0"/>
          </p:nvPr>
        </p:nvSpPr>
        <p:spPr>
          <a:xfrm>
            <a:off x="1114165" y="1741024"/>
            <a:ext cx="4351020" cy="93927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b="1">
                <a:latin typeface="+mj-ea"/>
                <a:ea typeface="+mj-ea"/>
              </a:rPr>
              <a:t>화면 정의서</a:t>
            </a:r>
            <a:endParaRPr b="1"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570960" y="5665425"/>
          <a:ext cx="524803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9344"/>
                <a:gridCol w="1749344"/>
                <a:gridCol w="1749344"/>
              </a:tblGrid>
              <a:tr h="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b="1"/>
                        <a:t>버전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b="1"/>
                        <a:t>작성자 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b="1"/>
                        <a:t>작성일</a:t>
                      </a:r>
                      <a:endParaRPr lang="ko-KR" altLang="en-US" sz="1500" b="1"/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500" b="1"/>
                        <a:t>0.0</a:t>
                      </a:r>
                      <a:endParaRPr lang="en-US" altLang="ko-KR" sz="15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500" b="1"/>
                        <a:t>김형진</a:t>
                      </a:r>
                      <a:r>
                        <a:rPr lang="en-US" altLang="ko-KR" sz="1500" b="1"/>
                        <a:t>,</a:t>
                      </a:r>
                      <a:r>
                        <a:rPr lang="ko-KR" altLang="en-US" sz="1500" b="1"/>
                        <a:t> 백천주</a:t>
                      </a:r>
                      <a:endParaRPr lang="ko-KR" altLang="en-US" sz="15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500" b="1"/>
                        <a:t>2024.03.13</a:t>
                      </a:r>
                      <a:endParaRPr lang="en-US" altLang="ko-KR" sz="1500" b="1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Google Shape;84;p13"/>
          <p:cNvSpPr txBox="1"/>
          <p:nvPr/>
        </p:nvSpPr>
        <p:spPr>
          <a:xfrm>
            <a:off x="902426" y="2680298"/>
            <a:ext cx="4351020" cy="77874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빅데이터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ko-KR" altLang="en-US" sz="2400" b="1">
                <a:latin typeface="+mj-ea"/>
                <a:ea typeface="+mj-ea"/>
              </a:rPr>
              <a:t>추천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ko-KR" altLang="en-US" sz="2400" b="1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1" y="8792"/>
            <a:ext cx="1143160" cy="1143160"/>
          </a:xfrm>
          <a:prstGeom prst="rect">
            <a:avLst/>
          </a:prstGeom>
        </p:spPr>
      </p:pic>
      <p:sp>
        <p:nvSpPr>
          <p:cNvPr id="7" name="Google Shape;84;p13"/>
          <p:cNvSpPr txBox="1"/>
          <p:nvPr/>
        </p:nvSpPr>
        <p:spPr>
          <a:xfrm>
            <a:off x="902426" y="1263044"/>
            <a:ext cx="1198748" cy="3755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/>
            </a:pPr>
            <a:r>
              <a:rPr lang="en-US" altLang="ko-KR" sz="2400">
                <a:latin typeface="+mj-ea"/>
                <a:ea typeface="+mj-ea"/>
              </a:rPr>
              <a:t>A407</a:t>
            </a:r>
            <a:endParaRPr lang="ko-KR" altLang="en-US" sz="240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 flipH="1">
            <a:off x="1007161" y="1770208"/>
            <a:ext cx="107004" cy="867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67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8" y="1056857"/>
            <a:ext cx="4684232" cy="52697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커스텀</a:t>
            </a:r>
            <a:r>
              <a:rPr lang="ko-KR" altLang="en-US" sz="2400" b="1" dirty="0" smtClean="0">
                <a:latin typeface="+mj-ea"/>
                <a:ea typeface="+mj-ea"/>
              </a:rPr>
              <a:t> 칵테일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33859"/>
              </p:ext>
            </p:extLst>
          </p:nvPr>
        </p:nvGraphicFramePr>
        <p:xfrm>
          <a:off x="5497491" y="1317630"/>
          <a:ext cx="2301286" cy="468476"/>
        </p:xfrm>
        <a:graphic>
          <a:graphicData uri="http://schemas.openxmlformats.org/drawingml/2006/table">
            <a:tbl>
              <a:tblPr firstRow="1" bandRow="1"/>
              <a:tblGrid>
                <a:gridCol w="798404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502882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UI-D-1000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커스텀</a:t>
                      </a:r>
                      <a:r>
                        <a:rPr lang="ko-KR" altLang="en-US" sz="1100" dirty="0" smtClean="0"/>
                        <a:t> 칵테일 리스트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45150"/>
              </p:ext>
            </p:extLst>
          </p:nvPr>
        </p:nvGraphicFramePr>
        <p:xfrm>
          <a:off x="5497491" y="1919794"/>
          <a:ext cx="5965249" cy="17719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8571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529667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78248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363603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현재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리스트의 베이스 칵테일이 무엇인지 설명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클릭하면 해당 베이스 칵테일에 대한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레시피 작성 페이지</a:t>
                      </a:r>
                      <a:r>
                        <a:rPr lang="en-US" altLang="ko-KR" sz="1000" dirty="0" smtClean="0"/>
                        <a:t>[UI-D-2000]</a:t>
                      </a:r>
                      <a:r>
                        <a:rPr lang="ko-KR" altLang="en-US" sz="1000" dirty="0" smtClean="0"/>
                        <a:t>로 이동 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칵테일의 이미지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칵테일명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코멘트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작성자닉네임</a:t>
                      </a:r>
                      <a:r>
                        <a:rPr lang="ko-KR" altLang="en-US" sz="1000" baseline="0" dirty="0" smtClean="0"/>
                        <a:t>을 표시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텍스트나 이미지를 클릭하면 해당 </a:t>
                      </a:r>
                      <a:r>
                        <a:rPr lang="ko-KR" altLang="en-US" sz="1000" baseline="0" dirty="0" err="1" smtClean="0"/>
                        <a:t>커스텀</a:t>
                      </a:r>
                      <a:r>
                        <a:rPr lang="ko-KR" altLang="en-US" sz="1000" baseline="0" dirty="0" smtClean="0"/>
                        <a:t> 칵테일 상세</a:t>
                      </a:r>
                      <a:r>
                        <a:rPr lang="en-US" altLang="ko-KR" sz="1000" baseline="0" dirty="0" smtClean="0"/>
                        <a:t>[UI-D-3000]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모달을</a:t>
                      </a:r>
                      <a:r>
                        <a:rPr lang="ko-KR" altLang="en-US" sz="1000" baseline="0" dirty="0" smtClean="0"/>
                        <a:t> 띄움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하단 </a:t>
                      </a:r>
                      <a:r>
                        <a:rPr lang="ko-KR" altLang="en-US" sz="1000" dirty="0" err="1" smtClean="0"/>
                        <a:t>페이지네이션을</a:t>
                      </a:r>
                      <a:r>
                        <a:rPr lang="ko-KR" altLang="en-US" sz="1000" dirty="0" smtClean="0"/>
                        <a:t> 통해 해당 인덱스의 </a:t>
                      </a:r>
                      <a:r>
                        <a:rPr lang="ko-KR" altLang="en-US" sz="1000" dirty="0" err="1" smtClean="0"/>
                        <a:t>커스텀칵테일</a:t>
                      </a:r>
                      <a:r>
                        <a:rPr lang="ko-KR" altLang="en-US" sz="1000" dirty="0" smtClean="0"/>
                        <a:t> 목록을 볼 수 있음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1312982" y="121519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2354382" y="155186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sp>
        <p:nvSpPr>
          <p:cNvPr id="31" name="타원 30"/>
          <p:cNvSpPr/>
          <p:nvPr/>
        </p:nvSpPr>
        <p:spPr>
          <a:xfrm>
            <a:off x="1110331" y="315213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en-US" altLang="ko-KR" sz="1867" dirty="0" smtClean="0"/>
          </a:p>
        </p:txBody>
      </p:sp>
      <p:sp>
        <p:nvSpPr>
          <p:cNvPr id="32" name="타원 31"/>
          <p:cNvSpPr/>
          <p:nvPr/>
        </p:nvSpPr>
        <p:spPr>
          <a:xfrm>
            <a:off x="2756944" y="619481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47283"/>
              </p:ext>
            </p:extLst>
          </p:nvPr>
        </p:nvGraphicFramePr>
        <p:xfrm>
          <a:off x="5497490" y="939738"/>
          <a:ext cx="3022255" cy="244204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48536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973719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442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/cocktail/custom</a:t>
                      </a:r>
                      <a:r>
                        <a:rPr lang="en-US" altLang="ko-KR" sz="1100" dirty="0" smtClean="0"/>
                        <a:t>/[</a:t>
                      </a:r>
                      <a:r>
                        <a:rPr lang="en-US" altLang="ko-KR" sz="1100" dirty="0" err="1" smtClean="0"/>
                        <a:t>cocktailId</a:t>
                      </a:r>
                      <a:r>
                        <a:rPr lang="en-US" altLang="ko-KR" sz="1100" dirty="0" smtClean="0"/>
                        <a:t>]</a:t>
                      </a:r>
                      <a:endParaRPr lang="ko-KR" altLang="en-US" sz="1100" dirty="0" smtClean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17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55" y="2482120"/>
            <a:ext cx="7323934" cy="37204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커스텀</a:t>
            </a:r>
            <a:r>
              <a:rPr lang="ko-KR" altLang="en-US" sz="2400" b="1" dirty="0" smtClean="0">
                <a:latin typeface="+mj-ea"/>
                <a:ea typeface="+mj-ea"/>
              </a:rPr>
              <a:t> 칵테일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895528"/>
              </p:ext>
            </p:extLst>
          </p:nvPr>
        </p:nvGraphicFramePr>
        <p:xfrm>
          <a:off x="499767" y="1709194"/>
          <a:ext cx="2167340" cy="468476"/>
        </p:xfrm>
        <a:graphic>
          <a:graphicData uri="http://schemas.openxmlformats.org/drawingml/2006/table">
            <a:tbl>
              <a:tblPr firstRow="1" bandRow="1"/>
              <a:tblGrid>
                <a:gridCol w="623528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543812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UI-D-3000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커스텀</a:t>
                      </a:r>
                      <a:r>
                        <a:rPr lang="ko-KR" altLang="en-US" sz="1100" dirty="0" smtClean="0"/>
                        <a:t> 칵테일 상세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1091537" y="285603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4740206" y="27865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sp>
        <p:nvSpPr>
          <p:cNvPr id="33" name="타원 32"/>
          <p:cNvSpPr/>
          <p:nvPr/>
        </p:nvSpPr>
        <p:spPr>
          <a:xfrm>
            <a:off x="1091536" y="350228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32" name="타원 31"/>
          <p:cNvSpPr/>
          <p:nvPr/>
        </p:nvSpPr>
        <p:spPr>
          <a:xfrm>
            <a:off x="1091535" y="412156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34" name="타원 33"/>
          <p:cNvSpPr/>
          <p:nvPr/>
        </p:nvSpPr>
        <p:spPr>
          <a:xfrm>
            <a:off x="3662275" y="412156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5</a:t>
            </a:r>
            <a:endParaRPr lang="en-US" altLang="ko-KR" sz="1867" dirty="0" smtClean="0"/>
          </a:p>
        </p:txBody>
      </p:sp>
      <p:sp>
        <p:nvSpPr>
          <p:cNvPr id="26" name="타원 25"/>
          <p:cNvSpPr/>
          <p:nvPr/>
        </p:nvSpPr>
        <p:spPr>
          <a:xfrm>
            <a:off x="6604012" y="522873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6</a:t>
            </a:r>
            <a:endParaRPr lang="ko-KR" altLang="en-US" sz="1867" dirty="0"/>
          </a:p>
        </p:txBody>
      </p:sp>
      <p:sp>
        <p:nvSpPr>
          <p:cNvPr id="35" name="타원 34"/>
          <p:cNvSpPr/>
          <p:nvPr/>
        </p:nvSpPr>
        <p:spPr>
          <a:xfrm>
            <a:off x="7229714" y="522873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7</a:t>
            </a:r>
            <a:endParaRPr lang="ko-KR" altLang="en-US" sz="1867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112827"/>
              </p:ext>
            </p:extLst>
          </p:nvPr>
        </p:nvGraphicFramePr>
        <p:xfrm>
          <a:off x="8226304" y="2856037"/>
          <a:ext cx="3446677" cy="28108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6295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3060382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15539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816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칵테일의 </a:t>
                      </a:r>
                      <a:r>
                        <a:rPr lang="ko-KR" altLang="en-US" sz="1000" dirty="0" err="1" smtClean="0"/>
                        <a:t>칵테일명</a:t>
                      </a:r>
                      <a:r>
                        <a:rPr lang="ko-KR" altLang="en-US" sz="1000" dirty="0" smtClean="0"/>
                        <a:t> 표시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22683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레시피 작성자의 닉네임 표시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289003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칵테일의 설명 표시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48026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칵테일의 재료의 종류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단위를 표시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로그인한 유저가 해당 재료를</a:t>
                      </a:r>
                      <a:r>
                        <a:rPr lang="ko-KR" altLang="en-US" sz="1000" baseline="0" dirty="0" smtClean="0"/>
                        <a:t> 냉장고에 보유하고 있을 경우 폰트를 두께를 진하게 표시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289003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칵테일의 레시피를 표시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264366169"/>
                  </a:ext>
                </a:extLst>
              </a:tr>
              <a:tr h="48026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해당 레시피의 작성자일 경우에만 표시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레시피를 수정하는</a:t>
                      </a:r>
                      <a:r>
                        <a:rPr lang="ko-KR" altLang="en-US" sz="1000" baseline="0" dirty="0" smtClean="0"/>
                        <a:t> 페이지</a:t>
                      </a:r>
                      <a:r>
                        <a:rPr lang="en-US" altLang="ko-KR" sz="1000" baseline="0" dirty="0" smtClean="0"/>
                        <a:t>[UI-D-3001]</a:t>
                      </a:r>
                      <a:r>
                        <a:rPr lang="ko-KR" altLang="en-US" sz="1000" baseline="0" dirty="0" smtClean="0"/>
                        <a:t>로 이동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104228557"/>
                  </a:ext>
                </a:extLst>
              </a:tr>
              <a:tr h="41545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해당 레시피의</a:t>
                      </a:r>
                      <a:r>
                        <a:rPr lang="ko-KR" altLang="en-US" sz="1000" baseline="0" dirty="0" smtClean="0"/>
                        <a:t> 작성자일 경우에만 표시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레시피를 삭제하는 </a:t>
                      </a:r>
                      <a:r>
                        <a:rPr lang="en-US" altLang="ko-KR" sz="1000" dirty="0" smtClean="0"/>
                        <a:t>alert</a:t>
                      </a:r>
                      <a:r>
                        <a:rPr lang="ko-KR" altLang="en-US" sz="1000" dirty="0" smtClean="0"/>
                        <a:t>를 띄움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85084183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589536"/>
              </p:ext>
            </p:extLst>
          </p:nvPr>
        </p:nvGraphicFramePr>
        <p:xfrm>
          <a:off x="3026852" y="1709194"/>
          <a:ext cx="3577160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241053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2336107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/cocktail/custom/detail</a:t>
                      </a:r>
                      <a:r>
                        <a:rPr lang="en-US" altLang="ko-KR" sz="1100" dirty="0" smtClean="0"/>
                        <a:t>/[</a:t>
                      </a:r>
                      <a:r>
                        <a:rPr lang="en-US" altLang="ko-KR" sz="1100" dirty="0" err="1" smtClean="0"/>
                        <a:t>customId</a:t>
                      </a:r>
                      <a:r>
                        <a:rPr lang="en-US" altLang="ko-KR" sz="1100" dirty="0" smtClean="0"/>
                        <a:t>]</a:t>
                      </a:r>
                      <a:endParaRPr lang="ko-KR" altLang="en-US" sz="1100" dirty="0" smtClean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16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25" y="1022883"/>
            <a:ext cx="4988845" cy="565922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 smtClean="0">
                <a:latin typeface="+mn-ea"/>
              </a:rPr>
              <a:t>커스텀</a:t>
            </a:r>
            <a:r>
              <a:rPr lang="ko-KR" altLang="en-US" sz="1300" b="1" dirty="0" smtClean="0">
                <a:latin typeface="+mn-ea"/>
              </a:rPr>
              <a:t> 칵테일 등록 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커스텀</a:t>
            </a:r>
            <a:r>
              <a:rPr lang="ko-KR" altLang="en-US" sz="2400" b="1" dirty="0" smtClean="0">
                <a:latin typeface="+mj-ea"/>
                <a:ea typeface="+mj-ea"/>
              </a:rPr>
              <a:t> 칵테일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836979"/>
              </p:ext>
            </p:extLst>
          </p:nvPr>
        </p:nvGraphicFramePr>
        <p:xfrm>
          <a:off x="5927594" y="1912472"/>
          <a:ext cx="2167340" cy="468476"/>
        </p:xfrm>
        <a:graphic>
          <a:graphicData uri="http://schemas.openxmlformats.org/drawingml/2006/table">
            <a:tbl>
              <a:tblPr firstRow="1" bandRow="1"/>
              <a:tblGrid>
                <a:gridCol w="623528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543812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UI-D-2000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커스텀</a:t>
                      </a:r>
                      <a:r>
                        <a:rPr lang="ko-KR" altLang="en-US" sz="1100" dirty="0" smtClean="0"/>
                        <a:t> 칵테일 등록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022913"/>
              </p:ext>
            </p:extLst>
          </p:nvPr>
        </p:nvGraphicFramePr>
        <p:xfrm>
          <a:off x="5927594" y="2595421"/>
          <a:ext cx="5396898" cy="275520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04871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4792027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193914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4152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baseline="0" dirty="0" smtClean="0"/>
                        <a:t> 칵테일 이미지를 업로드하는 기능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25501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</a:t>
                      </a:r>
                      <a:r>
                        <a:rPr lang="ko-KR" altLang="en-US" sz="1000" baseline="0" dirty="0" smtClean="0"/>
                        <a:t> 이름 </a:t>
                      </a:r>
                      <a:r>
                        <a:rPr lang="ko-KR" altLang="en-US" sz="1000" baseline="0" dirty="0" err="1" smtClean="0"/>
                        <a:t>입력창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247819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리스트에서 보여지는 기존 칵테일과의 차이점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입력창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25501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칵테일의 추가</a:t>
                      </a:r>
                      <a:r>
                        <a:rPr lang="ko-KR" altLang="en-US" sz="1000" baseline="0" dirty="0" smtClean="0"/>
                        <a:t> 설명 </a:t>
                      </a:r>
                      <a:r>
                        <a:rPr lang="ko-KR" altLang="en-US" sz="1000" baseline="0" dirty="0" err="1" smtClean="0"/>
                        <a:t>입력창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247819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칵테일의 베이스 칵테일이 무엇인지 표시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264366169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재료를 추가하거나 삭제할 수 있다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디폴트 값은 베이스 칵테일 재료를 그대로 가져옴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104228557"/>
                  </a:ext>
                </a:extLst>
              </a:tr>
              <a:tr h="52349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레시피를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작성할 수 있는 기능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한 줄 씩 입력하면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자동적으로 번호 설정됨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3530609347"/>
                  </a:ext>
                </a:extLst>
              </a:tr>
              <a:tr h="35624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레시피의 공개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비공개 여부를 선택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850841830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088766" y="137029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2132904" y="132299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2132904" y="165782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2133062" y="204273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4" name="타원 23"/>
          <p:cNvSpPr/>
          <p:nvPr/>
        </p:nvSpPr>
        <p:spPr>
          <a:xfrm>
            <a:off x="4445906" y="129245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25" name="타원 24"/>
          <p:cNvSpPr/>
          <p:nvPr/>
        </p:nvSpPr>
        <p:spPr>
          <a:xfrm>
            <a:off x="4182295" y="334394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6</a:t>
            </a:r>
            <a:endParaRPr lang="ko-KR" altLang="en-US" sz="1867" dirty="0"/>
          </a:p>
        </p:txBody>
      </p:sp>
      <p:sp>
        <p:nvSpPr>
          <p:cNvPr id="27" name="타원 26"/>
          <p:cNvSpPr/>
          <p:nvPr/>
        </p:nvSpPr>
        <p:spPr>
          <a:xfrm>
            <a:off x="1393337" y="591646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7</a:t>
            </a:r>
            <a:endParaRPr lang="ko-KR" altLang="en-US" sz="1867" dirty="0"/>
          </a:p>
        </p:txBody>
      </p:sp>
      <p:sp>
        <p:nvSpPr>
          <p:cNvPr id="28" name="타원 27"/>
          <p:cNvSpPr/>
          <p:nvPr/>
        </p:nvSpPr>
        <p:spPr>
          <a:xfrm>
            <a:off x="1837521" y="629591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8</a:t>
            </a:r>
            <a:endParaRPr lang="ko-KR" altLang="en-US" sz="1867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37966"/>
              </p:ext>
            </p:extLst>
          </p:nvPr>
        </p:nvGraphicFramePr>
        <p:xfrm>
          <a:off x="5927594" y="1399664"/>
          <a:ext cx="3612060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253162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2358898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/cocktail/custom/write</a:t>
                      </a:r>
                      <a:r>
                        <a:rPr lang="en-US" altLang="ko-KR" sz="1100" dirty="0" smtClean="0"/>
                        <a:t>/[</a:t>
                      </a:r>
                      <a:r>
                        <a:rPr lang="en-US" altLang="ko-KR" sz="1100" dirty="0" err="1" smtClean="0"/>
                        <a:t>cocktailId</a:t>
                      </a:r>
                      <a:r>
                        <a:rPr lang="en-US" altLang="ko-KR" sz="1100" dirty="0" smtClean="0"/>
                        <a:t>]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75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7" y="990551"/>
            <a:ext cx="5050341" cy="57289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 smtClean="0">
                <a:latin typeface="+mn-ea"/>
              </a:rPr>
              <a:t>커스텀</a:t>
            </a:r>
            <a:r>
              <a:rPr lang="ko-KR" altLang="en-US" sz="1300" b="1" dirty="0" smtClean="0">
                <a:latin typeface="+mn-ea"/>
              </a:rPr>
              <a:t> 칵테일 수정 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커스텀</a:t>
            </a:r>
            <a:r>
              <a:rPr lang="ko-KR" altLang="en-US" sz="2400" b="1" dirty="0" smtClean="0">
                <a:latin typeface="+mj-ea"/>
                <a:ea typeface="+mj-ea"/>
              </a:rPr>
              <a:t> 칵테일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78933"/>
              </p:ext>
            </p:extLst>
          </p:nvPr>
        </p:nvGraphicFramePr>
        <p:xfrm>
          <a:off x="5920618" y="1520122"/>
          <a:ext cx="2167340" cy="468476"/>
        </p:xfrm>
        <a:graphic>
          <a:graphicData uri="http://schemas.openxmlformats.org/drawingml/2006/table">
            <a:tbl>
              <a:tblPr firstRow="1" bandRow="1"/>
              <a:tblGrid>
                <a:gridCol w="623528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543812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UI-D-3001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커스텀</a:t>
                      </a:r>
                      <a:r>
                        <a:rPr lang="ko-KR" altLang="en-US" sz="1100" dirty="0" smtClean="0"/>
                        <a:t> 칵테일 수정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11537"/>
              </p:ext>
            </p:extLst>
          </p:nvPr>
        </p:nvGraphicFramePr>
        <p:xfrm>
          <a:off x="5920618" y="2309663"/>
          <a:ext cx="5579721" cy="31329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5361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4954360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199086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601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baseline="0" dirty="0" smtClean="0"/>
                        <a:t> 칵테일 이미지를 업로드하는 기능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기존 </a:t>
                      </a:r>
                      <a:r>
                        <a:rPr lang="ko-KR" altLang="en-US" sz="1000" baseline="0" dirty="0" err="1" smtClean="0"/>
                        <a:t>업로드된</a:t>
                      </a:r>
                      <a:r>
                        <a:rPr lang="ko-KR" altLang="en-US" sz="1000" baseline="0" dirty="0" smtClean="0"/>
                        <a:t> 이미지가 있다면 표시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29153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</a:t>
                      </a:r>
                      <a:r>
                        <a:rPr lang="ko-KR" altLang="en-US" sz="1000" baseline="0" dirty="0" smtClean="0"/>
                        <a:t> 이름 </a:t>
                      </a:r>
                      <a:r>
                        <a:rPr lang="ko-KR" altLang="en-US" sz="1000" baseline="0" dirty="0" err="1" smtClean="0"/>
                        <a:t>입력창</a:t>
                      </a:r>
                      <a:endParaRPr lang="en-US" altLang="ko-KR" sz="1000" baseline="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디폴트 값은 수정 전 등록된 </a:t>
                      </a:r>
                      <a:r>
                        <a:rPr lang="ko-KR" altLang="en-US" sz="1000" baseline="0" dirty="0" err="1" smtClean="0"/>
                        <a:t>칵테일명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29153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리스트에서 보여지는 기존 칵테일과의 차이점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입력창</a:t>
                      </a:r>
                      <a:r>
                        <a:rPr lang="en-US" altLang="ko-KR" sz="1000" baseline="0" dirty="0" smtClean="0"/>
                        <a:t> (</a:t>
                      </a:r>
                      <a:r>
                        <a:rPr lang="ko-KR" altLang="en-US" sz="1000" baseline="0" dirty="0" smtClean="0"/>
                        <a:t>디폴트 값은 수정 전 등록된 내용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27469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칵테일의 추가</a:t>
                      </a:r>
                      <a:r>
                        <a:rPr lang="ko-KR" altLang="en-US" sz="1000" baseline="0" dirty="0" smtClean="0"/>
                        <a:t> 설명 </a:t>
                      </a:r>
                      <a:r>
                        <a:rPr lang="ko-KR" altLang="en-US" sz="1000" baseline="0" dirty="0" err="1" smtClean="0"/>
                        <a:t>입력창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디폴트 값은 수정 전 등록된 내용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266942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칵테일의 베이스 칵테일이 무엇인지 표시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264366169"/>
                  </a:ext>
                </a:extLst>
              </a:tr>
              <a:tr h="38373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재료를 추가하거나 단위를 수정하거나 삭제할 수 있다</a:t>
                      </a:r>
                      <a:r>
                        <a:rPr lang="en-US" altLang="ko-KR" sz="1000" dirty="0" smtClean="0"/>
                        <a:t>.  (</a:t>
                      </a:r>
                      <a:r>
                        <a:rPr lang="ko-KR" altLang="en-US" sz="1000" dirty="0" smtClean="0"/>
                        <a:t>디폴트 값은 수정 전 등록된 재료</a:t>
                      </a:r>
                      <a:r>
                        <a:rPr lang="ko-KR" altLang="en-US" sz="1000" baseline="0" dirty="0" smtClean="0"/>
                        <a:t> 리스트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104228557"/>
                  </a:ext>
                </a:extLst>
              </a:tr>
              <a:tr h="563894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레시피를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작성할 수 있는 기능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디폴트 값은 수정 전 등록된 레시피 리스트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3530609347"/>
                  </a:ext>
                </a:extLst>
              </a:tr>
              <a:tr h="38373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레시피의 공개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비공개 여부를 선택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디폴트 값은 수정 전 등록된 공개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비공개 여부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850841830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1153243" y="129570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20" name="타원 19"/>
          <p:cNvSpPr/>
          <p:nvPr/>
        </p:nvSpPr>
        <p:spPr>
          <a:xfrm>
            <a:off x="2187218" y="129570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21" name="타원 20"/>
          <p:cNvSpPr/>
          <p:nvPr/>
        </p:nvSpPr>
        <p:spPr>
          <a:xfrm>
            <a:off x="2201482" y="164828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2" name="타원 21"/>
          <p:cNvSpPr/>
          <p:nvPr/>
        </p:nvSpPr>
        <p:spPr>
          <a:xfrm>
            <a:off x="2201482" y="200086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sp>
        <p:nvSpPr>
          <p:cNvPr id="24" name="타원 23"/>
          <p:cNvSpPr/>
          <p:nvPr/>
        </p:nvSpPr>
        <p:spPr>
          <a:xfrm>
            <a:off x="4467475" y="129570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25" name="타원 24"/>
          <p:cNvSpPr/>
          <p:nvPr/>
        </p:nvSpPr>
        <p:spPr>
          <a:xfrm>
            <a:off x="4203864" y="333250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6</a:t>
            </a:r>
            <a:endParaRPr lang="ko-KR" altLang="en-US" sz="1867" dirty="0"/>
          </a:p>
        </p:txBody>
      </p:sp>
      <p:sp>
        <p:nvSpPr>
          <p:cNvPr id="27" name="타원 26"/>
          <p:cNvSpPr/>
          <p:nvPr/>
        </p:nvSpPr>
        <p:spPr>
          <a:xfrm>
            <a:off x="1340922" y="596687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7</a:t>
            </a:r>
            <a:endParaRPr lang="ko-KR" altLang="en-US" sz="1867" dirty="0"/>
          </a:p>
        </p:txBody>
      </p:sp>
      <p:sp>
        <p:nvSpPr>
          <p:cNvPr id="28" name="타원 27"/>
          <p:cNvSpPr/>
          <p:nvPr/>
        </p:nvSpPr>
        <p:spPr>
          <a:xfrm>
            <a:off x="1923607" y="630039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8</a:t>
            </a:r>
            <a:endParaRPr lang="ko-KR" altLang="en-US" sz="1867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135975"/>
              </p:ext>
            </p:extLst>
          </p:nvPr>
        </p:nvGraphicFramePr>
        <p:xfrm>
          <a:off x="5920618" y="1061468"/>
          <a:ext cx="4128990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432504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269648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/cocktail/custom/</a:t>
                      </a:r>
                      <a:r>
                        <a:rPr lang="en-US" altLang="ko-KR" sz="1100" baseline="0" dirty="0" smtClean="0"/>
                        <a:t>modify</a:t>
                      </a:r>
                      <a:r>
                        <a:rPr lang="en-US" altLang="ko-KR" sz="1100" baseline="0" dirty="0" smtClean="0"/>
                        <a:t>/[</a:t>
                      </a:r>
                      <a:r>
                        <a:rPr lang="en-US" altLang="ko-KR" sz="1100" baseline="0" dirty="0" err="1" smtClean="0"/>
                        <a:t>customId</a:t>
                      </a:r>
                      <a:r>
                        <a:rPr lang="en-US" altLang="ko-KR" sz="1100" baseline="0" dirty="0" smtClean="0"/>
                        <a:t>]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5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0" y="2216214"/>
            <a:ext cx="7840717" cy="44104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+mn-ea"/>
              </a:rPr>
              <a:t>냉장고 재료 목록  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냉장고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72550" y="1234749"/>
          <a:ext cx="2326687" cy="468476"/>
        </p:xfrm>
        <a:graphic>
          <a:graphicData uri="http://schemas.openxmlformats.org/drawingml/2006/table">
            <a:tbl>
              <a:tblPr firstRow="1" bandRow="1"/>
              <a:tblGrid>
                <a:gridCol w="58334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74334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UI-E-1000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냉장고 재료 목록 조회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39655"/>
              </p:ext>
            </p:extLst>
          </p:nvPr>
        </p:nvGraphicFramePr>
        <p:xfrm>
          <a:off x="8579497" y="3238979"/>
          <a:ext cx="3210988" cy="197049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9880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5110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78248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21022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현재 사용자가 보유한 재료들을 표시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2356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클릭하면 현재 사용자가 보유한 술들을 표시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재료추가</a:t>
                      </a:r>
                      <a:r>
                        <a:rPr lang="ko-KR" altLang="en-US" sz="1000" dirty="0" smtClean="0"/>
                        <a:t> 버튼을 누르면 재료 검색 </a:t>
                      </a:r>
                      <a:r>
                        <a:rPr lang="ko-KR" altLang="en-US" sz="1000" dirty="0" err="1" smtClean="0"/>
                        <a:t>모달이</a:t>
                      </a:r>
                      <a:r>
                        <a:rPr lang="ko-KR" altLang="en-US" sz="1000" dirty="0" smtClean="0"/>
                        <a:t> 뜨고 재료를 추가할 수 있음 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재료 이미지를 드래그해서 위시리스트로 옮기거나 클릭해서 삭제할 수 있다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호버시</a:t>
                      </a:r>
                      <a:r>
                        <a:rPr lang="ko-KR" altLang="en-US" sz="1000" dirty="0" smtClean="0"/>
                        <a:t> 투명도가 낮아지고 삭제 버튼</a:t>
                      </a:r>
                      <a:r>
                        <a:rPr lang="ko-KR" altLang="en-US" sz="1000" baseline="0" dirty="0" smtClean="0"/>
                        <a:t> 활성화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클릭 시 삭제는 냉장고에서만 삭제 또는 삭제 후 위시리스트로 이동 둘 중 선택이 가능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1604533" y="337078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5326339" y="323897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sp>
        <p:nvSpPr>
          <p:cNvPr id="31" name="타원 30"/>
          <p:cNvSpPr/>
          <p:nvPr/>
        </p:nvSpPr>
        <p:spPr>
          <a:xfrm>
            <a:off x="4909230" y="260348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en-US" altLang="ko-KR" sz="1867" dirty="0" smtClean="0"/>
          </a:p>
        </p:txBody>
      </p:sp>
      <p:sp>
        <p:nvSpPr>
          <p:cNvPr id="32" name="타원 31"/>
          <p:cNvSpPr/>
          <p:nvPr/>
        </p:nvSpPr>
        <p:spPr>
          <a:xfrm>
            <a:off x="1771426" y="380603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524250"/>
              </p:ext>
            </p:extLst>
          </p:nvPr>
        </p:nvGraphicFramePr>
        <p:xfrm>
          <a:off x="3728980" y="1353475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/storage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6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+mn-ea"/>
              </a:rPr>
              <a:t>냉장고 재료 목록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냉장고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72550" y="1234749"/>
          <a:ext cx="2326687" cy="468476"/>
        </p:xfrm>
        <a:graphic>
          <a:graphicData uri="http://schemas.openxmlformats.org/drawingml/2006/table">
            <a:tbl>
              <a:tblPr firstRow="1" bandRow="1"/>
              <a:tblGrid>
                <a:gridCol w="58334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74334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UI-E-1001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냉장고 재료 검색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629642"/>
              </p:ext>
            </p:extLst>
          </p:nvPr>
        </p:nvGraphicFramePr>
        <p:xfrm>
          <a:off x="7921241" y="2214623"/>
          <a:ext cx="3746151" cy="89491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859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3326292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78248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32744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키워드로 재료를 검색할 수 있는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검색 후 키워드 </a:t>
                      </a:r>
                      <a:r>
                        <a:rPr lang="ko-KR" altLang="en-US" sz="1000" dirty="0" err="1" smtClean="0"/>
                        <a:t>필터링에</a:t>
                      </a:r>
                      <a:r>
                        <a:rPr lang="ko-KR" altLang="en-US" sz="1000" dirty="0" smtClean="0"/>
                        <a:t> 걸러진 재료</a:t>
                      </a:r>
                      <a:r>
                        <a:rPr lang="ko-KR" altLang="en-US" sz="1000" baseline="0" dirty="0" smtClean="0"/>
                        <a:t> 리스트가 뜨고 선택하면 냉장고에 재료를 추가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0" y="2214623"/>
            <a:ext cx="7206827" cy="40538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타원 28"/>
          <p:cNvSpPr/>
          <p:nvPr/>
        </p:nvSpPr>
        <p:spPr>
          <a:xfrm>
            <a:off x="2850110" y="301679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2850109" y="354902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408784"/>
              </p:ext>
            </p:extLst>
          </p:nvPr>
        </p:nvGraphicFramePr>
        <p:xfrm>
          <a:off x="3394872" y="1234749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/storage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0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0" y="2071589"/>
            <a:ext cx="7886299" cy="44360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+mn-ea"/>
              </a:rPr>
              <a:t>냉장고 술 목록 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냉장고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72550" y="1234749"/>
          <a:ext cx="2326687" cy="468476"/>
        </p:xfrm>
        <a:graphic>
          <a:graphicData uri="http://schemas.openxmlformats.org/drawingml/2006/table">
            <a:tbl>
              <a:tblPr firstRow="1" bandRow="1"/>
              <a:tblGrid>
                <a:gridCol w="58334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74334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UI-E-2000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냉장고 술 목록 조회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76717"/>
              </p:ext>
            </p:extLst>
          </p:nvPr>
        </p:nvGraphicFramePr>
        <p:xfrm>
          <a:off x="8610976" y="2895780"/>
          <a:ext cx="3249845" cy="18642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4235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85610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09074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5642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현재 사용자가 보유한 재료들을 표시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0365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클릭하면 현재 사용자가 보유한 재료들을 표시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34669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재료추가</a:t>
                      </a:r>
                      <a:r>
                        <a:rPr lang="ko-KR" altLang="en-US" sz="1000" dirty="0" smtClean="0"/>
                        <a:t> 버튼을 누르면 술 검색 </a:t>
                      </a:r>
                      <a:r>
                        <a:rPr lang="ko-KR" altLang="en-US" sz="1000" dirty="0" err="1" smtClean="0"/>
                        <a:t>모달이</a:t>
                      </a:r>
                      <a:r>
                        <a:rPr lang="ko-KR" altLang="en-US" sz="1000" dirty="0" smtClean="0"/>
                        <a:t> 뜨고 술을 추가할 수 있음 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6635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술 이미지를 드래그해서 위시리스트로 옮기거나 클릭해서 삭제할 수 있다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클릭 시 삭제는 냉장고에서만 삭제 또는 삭제 후 위시리스트로 이동 둘 중 선택이 가능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5095079" y="369610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2152316" y="311050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sp>
        <p:nvSpPr>
          <p:cNvPr id="31" name="타원 30"/>
          <p:cNvSpPr/>
          <p:nvPr/>
        </p:nvSpPr>
        <p:spPr>
          <a:xfrm>
            <a:off x="5519612" y="246593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en-US" altLang="ko-KR" sz="1867" dirty="0" smtClean="0"/>
          </a:p>
        </p:txBody>
      </p:sp>
      <p:sp>
        <p:nvSpPr>
          <p:cNvPr id="32" name="타원 31"/>
          <p:cNvSpPr/>
          <p:nvPr/>
        </p:nvSpPr>
        <p:spPr>
          <a:xfrm>
            <a:off x="2415927" y="415780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106070"/>
              </p:ext>
            </p:extLst>
          </p:nvPr>
        </p:nvGraphicFramePr>
        <p:xfrm>
          <a:off x="3280572" y="1234749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/storage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8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0" y="2124315"/>
            <a:ext cx="7453952" cy="41928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+mn-ea"/>
              </a:rPr>
              <a:t>냉장고 술 목록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냉장고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72550" y="1234749"/>
          <a:ext cx="2326687" cy="468476"/>
        </p:xfrm>
        <a:graphic>
          <a:graphicData uri="http://schemas.openxmlformats.org/drawingml/2006/table">
            <a:tbl>
              <a:tblPr firstRow="1" bandRow="1"/>
              <a:tblGrid>
                <a:gridCol w="58334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74334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UI-E-2001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냉장고 술 검색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12913"/>
              </p:ext>
            </p:extLst>
          </p:nvPr>
        </p:nvGraphicFramePr>
        <p:xfrm>
          <a:off x="8284989" y="3199472"/>
          <a:ext cx="3227404" cy="8469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1719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865685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163233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1330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키워드로 술을 검색할 수 있는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22522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검색 후 키워드 </a:t>
                      </a:r>
                      <a:r>
                        <a:rPr lang="ko-KR" altLang="en-US" sz="1000" dirty="0" err="1" smtClean="0"/>
                        <a:t>필터링에</a:t>
                      </a:r>
                      <a:r>
                        <a:rPr lang="ko-KR" altLang="en-US" sz="1000" dirty="0" smtClean="0"/>
                        <a:t> 걸러진 술</a:t>
                      </a:r>
                      <a:r>
                        <a:rPr lang="ko-KR" altLang="en-US" sz="1000" baseline="0" dirty="0" smtClean="0"/>
                        <a:t> 리스트가 뜨고 선택하면 냉장고에 술 추가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2699237" y="3359344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2699237" y="391223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951839"/>
              </p:ext>
            </p:extLst>
          </p:nvPr>
        </p:nvGraphicFramePr>
        <p:xfrm>
          <a:off x="3394872" y="1234749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/storage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2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81" y="2036392"/>
            <a:ext cx="7933579" cy="44626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+mn-ea"/>
              </a:rPr>
              <a:t>냉장고 재료 </a:t>
            </a:r>
            <a:r>
              <a:rPr lang="en-US" altLang="ko-KR" sz="1300" b="1" dirty="0" smtClean="0">
                <a:latin typeface="+mn-ea"/>
              </a:rPr>
              <a:t>/ </a:t>
            </a:r>
            <a:r>
              <a:rPr lang="ko-KR" altLang="en-US" sz="1300" b="1" dirty="0" smtClean="0">
                <a:latin typeface="+mn-ea"/>
              </a:rPr>
              <a:t>술 목록 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냉장고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72550" y="1234749"/>
          <a:ext cx="2326687" cy="468476"/>
        </p:xfrm>
        <a:graphic>
          <a:graphicData uri="http://schemas.openxmlformats.org/drawingml/2006/table">
            <a:tbl>
              <a:tblPr firstRow="1" bandRow="1"/>
              <a:tblGrid>
                <a:gridCol w="58334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74334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UI-E-1000 / UI-E-2000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냉장고 재료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술 삭제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77302"/>
              </p:ext>
            </p:extLst>
          </p:nvPr>
        </p:nvGraphicFramePr>
        <p:xfrm>
          <a:off x="8705040" y="3744665"/>
          <a:ext cx="3067860" cy="10460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3838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724022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78248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363603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재료 삭제 버튼을 클릭하면 삭제를 재확인하는 </a:t>
                      </a:r>
                      <a:r>
                        <a:rPr lang="ko-KR" altLang="en-US" sz="1000" dirty="0" err="1" smtClean="0"/>
                        <a:t>모달이</a:t>
                      </a:r>
                      <a:r>
                        <a:rPr lang="ko-KR" altLang="en-US" sz="1000" dirty="0" smtClean="0"/>
                        <a:t> 뜸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예를 </a:t>
                      </a:r>
                      <a:r>
                        <a:rPr lang="ko-KR" altLang="en-US" sz="1000" dirty="0" err="1" smtClean="0"/>
                        <a:t>선택시</a:t>
                      </a:r>
                      <a:r>
                        <a:rPr lang="ko-KR" altLang="en-US" sz="1000" dirty="0" smtClean="0"/>
                        <a:t> 그냥 삭제할지 위시리스트로 보낼지 </a:t>
                      </a:r>
                      <a:r>
                        <a:rPr lang="en-US" altLang="ko-KR" sz="1000" dirty="0" smtClean="0"/>
                        <a:t>alert</a:t>
                      </a:r>
                      <a:r>
                        <a:rPr lang="ko-KR" altLang="en-US" sz="1000" dirty="0" smtClean="0"/>
                        <a:t>가 뜸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2652256" y="347226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3" name="타원 12"/>
          <p:cNvSpPr/>
          <p:nvPr/>
        </p:nvSpPr>
        <p:spPr>
          <a:xfrm>
            <a:off x="3424931" y="4766121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029044"/>
              </p:ext>
            </p:extLst>
          </p:nvPr>
        </p:nvGraphicFramePr>
        <p:xfrm>
          <a:off x="3424931" y="1234749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/storage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8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0" y="2137890"/>
            <a:ext cx="7840717" cy="44104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+mn-ea"/>
              </a:rPr>
              <a:t>냉장고 위시리스트  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냉장고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72550" y="1234749"/>
          <a:ext cx="2326687" cy="468476"/>
        </p:xfrm>
        <a:graphic>
          <a:graphicData uri="http://schemas.openxmlformats.org/drawingml/2006/table">
            <a:tbl>
              <a:tblPr firstRow="1" bandRow="1"/>
              <a:tblGrid>
                <a:gridCol w="58334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74334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UI-E-3000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위시리스트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880187"/>
              </p:ext>
            </p:extLst>
          </p:nvPr>
        </p:nvGraphicFramePr>
        <p:xfrm>
          <a:off x="8589373" y="3511709"/>
          <a:ext cx="3042850" cy="14469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1035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701815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78248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48494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사용자의 위시리스트 목록을 표시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재료를 </a:t>
                      </a:r>
                      <a:r>
                        <a:rPr lang="ko-KR" altLang="en-US" sz="1000" dirty="0" err="1" smtClean="0"/>
                        <a:t>호버시</a:t>
                      </a:r>
                      <a:r>
                        <a:rPr lang="ko-KR" altLang="en-US" sz="1000" dirty="0" smtClean="0"/>
                        <a:t> 삭제 버튼이 뜨고 삭제 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그냥 삭제할지 냉장고로 보낼지 선택하는 </a:t>
                      </a:r>
                      <a:r>
                        <a:rPr lang="en-US" altLang="ko-KR" sz="1000" dirty="0" smtClean="0"/>
                        <a:t>alert</a:t>
                      </a:r>
                      <a:r>
                        <a:rPr lang="ko-KR" altLang="en-US" sz="1000" dirty="0" smtClean="0"/>
                        <a:t>가 뜬다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37308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재료추가</a:t>
                      </a:r>
                      <a:r>
                        <a:rPr lang="ko-KR" altLang="en-US" sz="1000" dirty="0" smtClean="0"/>
                        <a:t> 버튼을 누르면 재료 검색 </a:t>
                      </a:r>
                      <a:r>
                        <a:rPr lang="ko-KR" altLang="en-US" sz="1000" dirty="0" err="1" smtClean="0"/>
                        <a:t>모달이</a:t>
                      </a:r>
                      <a:r>
                        <a:rPr lang="ko-KR" altLang="en-US" sz="1000" dirty="0" smtClean="0"/>
                        <a:t> 뜨고 재료를 추가할 수 있음 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5738872" y="225178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5738872" y="366873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sp>
        <p:nvSpPr>
          <p:cNvPr id="32" name="타원 31"/>
          <p:cNvSpPr/>
          <p:nvPr/>
        </p:nvSpPr>
        <p:spPr>
          <a:xfrm>
            <a:off x="5738872" y="410339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209127"/>
              </p:ext>
            </p:extLst>
          </p:nvPr>
        </p:nvGraphicFramePr>
        <p:xfrm>
          <a:off x="3482795" y="1234749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/storage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5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4" y="1910861"/>
            <a:ext cx="7518400" cy="42291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746278"/>
              </p:ext>
            </p:extLst>
          </p:nvPr>
        </p:nvGraphicFramePr>
        <p:xfrm>
          <a:off x="248201" y="1243577"/>
          <a:ext cx="1767880" cy="468476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613345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154535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UI-A-1000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메인화면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99756"/>
              </p:ext>
            </p:extLst>
          </p:nvPr>
        </p:nvGraphicFramePr>
        <p:xfrm>
          <a:off x="8417294" y="3543300"/>
          <a:ext cx="2992069" cy="7559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5344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656725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05968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62193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설문조사 페이지</a:t>
                      </a:r>
                      <a:r>
                        <a:rPr lang="en-US" altLang="ko-KR" sz="1000" dirty="0" smtClean="0"/>
                        <a:t>[UI-A-2000]</a:t>
                      </a:r>
                      <a:r>
                        <a:rPr lang="ko-KR" altLang="en-US" sz="1000" dirty="0" smtClean="0"/>
                        <a:t>로 이동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262193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네이버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카카오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구글 로그인 페이지로 이동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1" y="134760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메인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36634" y="5505449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7" name="타원 16"/>
          <p:cNvSpPr/>
          <p:nvPr/>
        </p:nvSpPr>
        <p:spPr>
          <a:xfrm>
            <a:off x="2936634" y="4870938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4123"/>
              </p:ext>
            </p:extLst>
          </p:nvPr>
        </p:nvGraphicFramePr>
        <p:xfrm>
          <a:off x="2414040" y="1243577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0" y="2116340"/>
            <a:ext cx="7080736" cy="39829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+mn-ea"/>
              </a:rPr>
              <a:t>냉장고 위시리스트 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냉장고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72550" y="1234749"/>
          <a:ext cx="2326687" cy="468476"/>
        </p:xfrm>
        <a:graphic>
          <a:graphicData uri="http://schemas.openxmlformats.org/drawingml/2006/table">
            <a:tbl>
              <a:tblPr firstRow="1" bandRow="1"/>
              <a:tblGrid>
                <a:gridCol w="58334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74334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UI-E-3001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위시리스트 재료 검색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61697"/>
              </p:ext>
            </p:extLst>
          </p:nvPr>
        </p:nvGraphicFramePr>
        <p:xfrm>
          <a:off x="7798150" y="3211277"/>
          <a:ext cx="3965958" cy="111661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4495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3521463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189292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47359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키워드로 재료를 검색할 수 있는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261182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검색 후 키워드 </a:t>
                      </a:r>
                      <a:r>
                        <a:rPr lang="ko-KR" altLang="en-US" sz="1000" dirty="0" err="1" smtClean="0"/>
                        <a:t>필터링에</a:t>
                      </a:r>
                      <a:r>
                        <a:rPr lang="ko-KR" altLang="en-US" sz="1000" dirty="0" smtClean="0"/>
                        <a:t> 걸러진 재료</a:t>
                      </a:r>
                      <a:r>
                        <a:rPr lang="ko-KR" altLang="en-US" sz="1000" baseline="0" dirty="0" smtClean="0"/>
                        <a:t> 리스트가 뜨고 선택하면 위시리스트에 재료 추가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25381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술 탭을 클릭하면 술</a:t>
                      </a:r>
                      <a:r>
                        <a:rPr lang="ko-KR" altLang="en-US" sz="1000" baseline="0" dirty="0" smtClean="0"/>
                        <a:t> 검색 </a:t>
                      </a:r>
                      <a:r>
                        <a:rPr lang="ko-KR" altLang="en-US" sz="1000" baseline="0" dirty="0" err="1" smtClean="0"/>
                        <a:t>모달로</a:t>
                      </a:r>
                      <a:r>
                        <a:rPr lang="ko-KR" altLang="en-US" sz="1000" baseline="0" dirty="0" smtClean="0"/>
                        <a:t> 전환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822546900"/>
                  </a:ext>
                </a:extLst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2303478" y="3637777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sp>
        <p:nvSpPr>
          <p:cNvPr id="29" name="타원 28"/>
          <p:cNvSpPr/>
          <p:nvPr/>
        </p:nvSpPr>
        <p:spPr>
          <a:xfrm>
            <a:off x="2303479" y="313099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13" name="타원 12"/>
          <p:cNvSpPr/>
          <p:nvPr/>
        </p:nvSpPr>
        <p:spPr>
          <a:xfrm>
            <a:off x="4433547" y="286738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725023"/>
              </p:ext>
            </p:extLst>
          </p:nvPr>
        </p:nvGraphicFramePr>
        <p:xfrm>
          <a:off x="3403665" y="1234749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/storage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93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3" y="2338870"/>
            <a:ext cx="6464912" cy="36365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+mn-ea"/>
              </a:rPr>
              <a:t>냉장고 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냉장고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050171"/>
              </p:ext>
            </p:extLst>
          </p:nvPr>
        </p:nvGraphicFramePr>
        <p:xfrm>
          <a:off x="293200" y="1499997"/>
          <a:ext cx="2326687" cy="468476"/>
        </p:xfrm>
        <a:graphic>
          <a:graphicData uri="http://schemas.openxmlformats.org/drawingml/2006/table">
            <a:tbl>
              <a:tblPr firstRow="1" bandRow="1"/>
              <a:tblGrid>
                <a:gridCol w="58334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74334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UI-E-3002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냉장고 기반 추천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2384552" y="29712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2384550" y="342029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sp>
        <p:nvSpPr>
          <p:cNvPr id="12" name="타원 11"/>
          <p:cNvSpPr/>
          <p:nvPr/>
        </p:nvSpPr>
        <p:spPr>
          <a:xfrm>
            <a:off x="2384551" y="413294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120795"/>
              </p:ext>
            </p:extLst>
          </p:nvPr>
        </p:nvGraphicFramePr>
        <p:xfrm>
          <a:off x="7356185" y="3464376"/>
          <a:ext cx="3983772" cy="114849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6491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3537281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30749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301533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18384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검색 후 키워드 </a:t>
                      </a:r>
                      <a:r>
                        <a:rPr lang="ko-KR" altLang="en-US" sz="1000" dirty="0" err="1" smtClean="0"/>
                        <a:t>필터링에</a:t>
                      </a:r>
                      <a:r>
                        <a:rPr lang="ko-KR" altLang="en-US" sz="1000" dirty="0" smtClean="0"/>
                        <a:t> 걸러진 술</a:t>
                      </a:r>
                      <a:r>
                        <a:rPr lang="ko-KR" altLang="en-US" sz="1000" baseline="0" dirty="0" smtClean="0"/>
                        <a:t> 리스트가 뜨고 선택하면 위시리스트에 술 추가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153949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재료 탭을 클릭하면 재료</a:t>
                      </a:r>
                      <a:r>
                        <a:rPr lang="ko-KR" altLang="en-US" sz="1000" baseline="0" dirty="0" smtClean="0"/>
                        <a:t> 검색 </a:t>
                      </a:r>
                      <a:r>
                        <a:rPr lang="ko-KR" altLang="en-US" sz="1000" baseline="0" dirty="0" err="1" smtClean="0"/>
                        <a:t>모달로</a:t>
                      </a:r>
                      <a:r>
                        <a:rPr lang="ko-KR" altLang="en-US" sz="1000" baseline="0" dirty="0" smtClean="0"/>
                        <a:t> 전환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8225469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40738"/>
              </p:ext>
            </p:extLst>
          </p:nvPr>
        </p:nvGraphicFramePr>
        <p:xfrm>
          <a:off x="3262988" y="1499997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/storage/recommend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4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/>
        </p:nvGraphicFramePr>
        <p:xfrm>
          <a:off x="203201" y="672650"/>
          <a:ext cx="11806937" cy="6105311"/>
        </p:xfrm>
        <a:graphic>
          <a:graphicData uri="http://schemas.openxmlformats.org/drawingml/2006/table">
            <a:tbl>
              <a:tblPr>
                <a:noFill/>
                <a:tableStyleId>{F911B456-B10B-4FDE-9D4C-3B6D31FCE720}</a:tableStyleId>
              </a:tblPr>
              <a:tblGrid>
                <a:gridCol w="1372680"/>
                <a:gridCol w="1604925"/>
                <a:gridCol w="1137235"/>
                <a:gridCol w="1820008"/>
                <a:gridCol w="3675184"/>
                <a:gridCol w="2196905"/>
              </a:tblGrid>
              <a:tr h="244580"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대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메뉴</a:t>
                      </a:r>
                      <a:endParaRPr sz="1400" b="1" u="none" strike="noStrike" cap="none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중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메뉴</a:t>
                      </a:r>
                      <a:endParaRPr sz="1400" b="1" u="none" strike="noStrike" cap="none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Screen ID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Page title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설명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비고, 관계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화면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ID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898133">
                <a:tc rowSpan="6"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메인</a:t>
                      </a: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메인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>
                          <a:effectLst/>
                        </a:rPr>
                        <a:t>UI-A-1000</a:t>
                      </a:r>
                      <a:endParaRPr 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로그인화면</a:t>
                      </a:r>
                      <a:r>
                        <a:rPr lang="en-US" altLang="ko-KR">
                          <a:effectLst/>
                        </a:rPr>
                        <a:t>(</a:t>
                      </a:r>
                      <a:r>
                        <a:rPr lang="ko-KR" altLang="en-US">
                          <a:effectLst/>
                        </a:rPr>
                        <a:t>비로그인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  <a:endParaRPr lang="en-US" altLang="ko-KR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설문 시작 버튼</a:t>
                      </a:r>
                      <a:r>
                        <a:rPr lang="en-US" altLang="ko-KR">
                          <a:effectLst/>
                        </a:rPr>
                        <a:t>, Oauth</a:t>
                      </a:r>
                      <a:endParaRPr lang="en-US" altLang="ko-KR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각각 </a:t>
                      </a:r>
                      <a:r>
                        <a:rPr lang="en-US" altLang="ko-KR">
                          <a:effectLst/>
                        </a:rPr>
                        <a:t>Oauth </a:t>
                      </a:r>
                      <a:r>
                        <a:rPr lang="ko-KR" altLang="en-US">
                          <a:effectLst/>
                        </a:rPr>
                        <a:t>로그인</a:t>
                      </a:r>
                      <a:r>
                        <a:rPr lang="en-US" altLang="ko-KR">
                          <a:effectLst/>
                        </a:rPr>
                        <a:t>(</a:t>
                      </a:r>
                      <a:r>
                        <a:rPr lang="ko-KR" altLang="en-US">
                          <a:effectLst/>
                        </a:rPr>
                        <a:t>네이버</a:t>
                      </a:r>
                      <a:r>
                        <a:rPr lang="en-US" altLang="ko-KR">
                          <a:effectLst/>
                        </a:rPr>
                        <a:t>, </a:t>
                      </a:r>
                      <a:r>
                        <a:rPr lang="ko-KR" altLang="en-US">
                          <a:effectLst/>
                        </a:rPr>
                        <a:t>카카오</a:t>
                      </a:r>
                      <a:r>
                        <a:rPr lang="en-US" altLang="ko-KR">
                          <a:effectLst/>
                        </a:rPr>
                        <a:t>, </a:t>
                      </a:r>
                      <a:r>
                        <a:rPr lang="ko-KR" altLang="en-US">
                          <a:effectLst/>
                        </a:rPr>
                        <a:t>구글</a:t>
                      </a:r>
                      <a:r>
                        <a:rPr lang="en-US" altLang="ko-KR">
                          <a:effectLst/>
                        </a:rPr>
                        <a:t>) </a:t>
                      </a:r>
                      <a:r>
                        <a:rPr lang="ko-KR" altLang="en-US">
                          <a:effectLst/>
                        </a:rPr>
                        <a:t>버튼 클릭 시 로그인 수행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622105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 rowSpan="3"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회원가입</a:t>
                      </a: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>
                          <a:effectLst/>
                        </a:rPr>
                        <a:t>UI-A-2000</a:t>
                      </a:r>
                      <a:endParaRPr 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회원 정보 입력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닉네임</a:t>
                      </a:r>
                      <a:r>
                        <a:rPr lang="en-US" altLang="ko-KR">
                          <a:effectLst/>
                        </a:rPr>
                        <a:t>, </a:t>
                      </a:r>
                      <a:r>
                        <a:rPr lang="ko-KR" altLang="en-US">
                          <a:effectLst/>
                        </a:rPr>
                        <a:t>생일</a:t>
                      </a:r>
                      <a:r>
                        <a:rPr lang="en-US" altLang="ko-KR">
                          <a:effectLst/>
                        </a:rPr>
                        <a:t>, </a:t>
                      </a:r>
                      <a:r>
                        <a:rPr lang="ko-KR" altLang="en-US">
                          <a:effectLst/>
                        </a:rPr>
                        <a:t>성별 입력</a:t>
                      </a:r>
                      <a:r>
                        <a:rPr lang="en-US" altLang="ko-KR">
                          <a:effectLst/>
                        </a:rPr>
                        <a:t>, </a:t>
                      </a:r>
                      <a:r>
                        <a:rPr lang="ko-KR" altLang="en-US">
                          <a:effectLst/>
                        </a:rPr>
                        <a:t>닉네임 중복 검사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</a:tr>
              <a:tr h="622105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>
                          <a:effectLst/>
                        </a:rPr>
                        <a:t>UI-A-2001</a:t>
                      </a:r>
                      <a:endParaRPr 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설문 입력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설문 입력 페이지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모든 설문 완료 후 </a:t>
                      </a:r>
                      <a:r>
                        <a:rPr lang="en-US" altLang="ko-KR">
                          <a:effectLst/>
                        </a:rPr>
                        <a:t>[UI-A-2002]</a:t>
                      </a:r>
                      <a:r>
                        <a:rPr lang="ko-KR" altLang="en-US">
                          <a:effectLst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492525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>
                          <a:effectLst/>
                        </a:rPr>
                        <a:t>UI-A-2002</a:t>
                      </a:r>
                      <a:endParaRPr 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설문 완료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설문 완료 알림 페이지</a:t>
                      </a:r>
                      <a:r>
                        <a:rPr lang="en-US" altLang="ko-KR">
                          <a:effectLst/>
                        </a:rPr>
                        <a:t>,</a:t>
                      </a:r>
                      <a:r>
                        <a:rPr lang="ko-KR" altLang="en-US">
                          <a:effectLst/>
                        </a:rPr>
                        <a:t>메인 페이지로 이동 가능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816150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 rowSpan="2"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칵테일 추천</a:t>
                      </a:r>
                      <a:r>
                        <a:rPr lang="en-US" altLang="ko-KR">
                          <a:effectLst/>
                        </a:rPr>
                        <a:t>(</a:t>
                      </a:r>
                      <a:r>
                        <a:rPr lang="ko-KR" altLang="en-US">
                          <a:effectLst/>
                        </a:rPr>
                        <a:t>비로그인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  <a:endParaRPr lang="en-US" altLang="ko-KR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>
                          <a:effectLst/>
                        </a:rPr>
                        <a:t>UI-A-3000</a:t>
                      </a:r>
                      <a:endParaRPr 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설문 입력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설문에 대한 답변 입력 후 다음 설문으로 이동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모든 설문 완료 후 </a:t>
                      </a:r>
                      <a:r>
                        <a:rPr lang="en-US" altLang="ko-KR">
                          <a:effectLst/>
                        </a:rPr>
                        <a:t>[UI-A-3000]</a:t>
                      </a:r>
                      <a:r>
                        <a:rPr lang="ko-KR" altLang="en-US">
                          <a:effectLst/>
                        </a:rPr>
                        <a:t>로 이동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</a:tr>
              <a:tr h="816150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p>
                      <a:pPr lvl="0">
                        <a:defRPr/>
                      </a:pPr>
                      <a:endParaRPr lang="en-US" altLang="ko-KR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>
                          <a:effectLst/>
                        </a:rPr>
                        <a:t>UI-A-3001</a:t>
                      </a:r>
                      <a:endParaRPr 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추천 결과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설문 종료 시 추천 결과 목록 표시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로그인 버튼</a:t>
                      </a:r>
                      <a:br>
                        <a:rPr lang="ko-KR" altLang="en-US">
                          <a:effectLst/>
                        </a:rPr>
                      </a:b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8f8f8"/>
                    </a:solidFill>
                  </a:tcPr>
                </a:tc>
              </a:tr>
              <a:tr h="1506546"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마이페이지</a:t>
                      </a: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/>
                        <a:t>내 정보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/>
                        <a:t>UI-B-1000</a:t>
                      </a:r>
                      <a:endParaRPr 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/>
                        <a:t>내 정보 표시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내 정보 열람 및 변경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좋아요 누른 칵테일 미리보기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좋아요 누른 칵테일 상세 보기 페이지로 이동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커스텀 칵테일 미리보기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내 커스텀 칵테일 페이지로 이동</a:t>
                      </a: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더보기 클릭 시 </a:t>
                      </a:r>
                      <a:r>
                        <a:rPr lang="en-US" altLang="ko-KR">
                          <a:effectLst/>
                        </a:rPr>
                        <a:t>[UI-D-1000] </a:t>
                      </a:r>
                      <a:r>
                        <a:rPr lang="ko-KR" altLang="en-US">
                          <a:effectLst/>
                        </a:rPr>
                        <a:t>로 이동 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67"/>
          </a:p>
        </p:txBody>
      </p:sp>
      <p:sp>
        <p:nvSpPr>
          <p:cNvPr id="7" name="TextBox 6"/>
          <p:cNvSpPr txBox="1"/>
          <p:nvPr/>
        </p:nvSpPr>
        <p:spPr>
          <a:xfrm>
            <a:off x="293201" y="134760"/>
            <a:ext cx="1968346" cy="44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스크린 목록</a:t>
            </a:r>
            <a:endParaRPr lang="en-US" altLang="ko-KR" sz="2400" b="1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3" y="2338870"/>
            <a:ext cx="6464912" cy="36365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609194"/>
            <a:ext cx="2622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smtClean="0">
                <a:latin typeface="+mn-ea"/>
              </a:rPr>
              <a:t>냉장고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89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냉장고 기반 추천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88981"/>
              </p:ext>
            </p:extLst>
          </p:nvPr>
        </p:nvGraphicFramePr>
        <p:xfrm>
          <a:off x="293200" y="1499997"/>
          <a:ext cx="2326687" cy="468476"/>
        </p:xfrm>
        <a:graphic>
          <a:graphicData uri="http://schemas.openxmlformats.org/drawingml/2006/table">
            <a:tbl>
              <a:tblPr firstRow="1" bandRow="1"/>
              <a:tblGrid>
                <a:gridCol w="58334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743346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UI-E-4000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위시리스트 술 검색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2384552" y="2971260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1</a:t>
            </a:r>
            <a:endParaRPr lang="ko-KR" altLang="en-US" sz="1867" dirty="0"/>
          </a:p>
        </p:txBody>
      </p:sp>
      <p:sp>
        <p:nvSpPr>
          <p:cNvPr id="30" name="타원 29"/>
          <p:cNvSpPr/>
          <p:nvPr/>
        </p:nvSpPr>
        <p:spPr>
          <a:xfrm>
            <a:off x="2384550" y="3420298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sp>
        <p:nvSpPr>
          <p:cNvPr id="12" name="타원 11"/>
          <p:cNvSpPr/>
          <p:nvPr/>
        </p:nvSpPr>
        <p:spPr>
          <a:xfrm>
            <a:off x="2384551" y="413294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3</a:t>
            </a:r>
            <a:endParaRPr lang="ko-KR" altLang="en-US" sz="1867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7356185" y="3464376"/>
          <a:ext cx="3983772" cy="114849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6491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3537281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30749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301533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키워드로 술을 검색할 수 있는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18384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검색 후 키워드 </a:t>
                      </a:r>
                      <a:r>
                        <a:rPr lang="ko-KR" altLang="en-US" sz="1000" dirty="0" err="1" smtClean="0"/>
                        <a:t>필터링에</a:t>
                      </a:r>
                      <a:r>
                        <a:rPr lang="ko-KR" altLang="en-US" sz="1000" dirty="0" smtClean="0"/>
                        <a:t> 걸러진 술</a:t>
                      </a:r>
                      <a:r>
                        <a:rPr lang="ko-KR" altLang="en-US" sz="1000" baseline="0" dirty="0" smtClean="0"/>
                        <a:t> 리스트가 뜨고 선택하면 위시리스트에 술 추가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153949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재료 탭을 클릭하면 재료</a:t>
                      </a:r>
                      <a:r>
                        <a:rPr lang="ko-KR" altLang="en-US" sz="1000" baseline="0" dirty="0" smtClean="0"/>
                        <a:t> 검색 </a:t>
                      </a:r>
                      <a:r>
                        <a:rPr lang="ko-KR" altLang="en-US" sz="1000" baseline="0" dirty="0" err="1" smtClean="0"/>
                        <a:t>모달로</a:t>
                      </a:r>
                      <a:r>
                        <a:rPr lang="ko-KR" altLang="en-US" sz="1000" baseline="0" dirty="0" smtClean="0"/>
                        <a:t> 전환</a:t>
                      </a:r>
                      <a:endParaRPr lang="en-US" altLang="ko-KR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8225469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3262988" y="1499997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/storage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57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ko-KR" altLang="en-US" sz="1800">
                <a:solidFill>
                  <a:schemeClr val="dk1"/>
                </a:solidFill>
              </a:rPr>
              <a:t/>
            </a: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>
            <p:extLst>
              <p:ext uri="{D42A27DB-BD31-4B8C-83A1-F6EECF244321}">
                <p14:modId xmlns:p14="http://schemas.microsoft.com/office/powerpoint/2010/main" val="2115654418"/>
              </p:ext>
            </p:extLst>
          </p:nvPr>
        </p:nvGraphicFramePr>
        <p:xfrm>
          <a:off x="203201" y="672650"/>
          <a:ext cx="11806937" cy="4838014"/>
        </p:xfrm>
        <a:graphic>
          <a:graphicData uri="http://schemas.openxmlformats.org/drawingml/2006/table">
            <a:tbl>
              <a:tblPr>
                <a:noFill/>
                <a:tableStyleId>{F911B456-B10B-4FDE-9D4C-3B6D31FCE720}</a:tableStyleId>
              </a:tblPr>
              <a:tblGrid>
                <a:gridCol w="137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14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대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중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Screen</a:t>
                      </a:r>
                      <a:r>
                        <a:rPr lang="ko-KR" sz="1400" b="1" u="none" strike="noStrike" cap="none" dirty="0"/>
                        <a:t> 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Page</a:t>
                      </a:r>
                      <a:r>
                        <a:rPr lang="ko-KR" sz="1400" b="1" u="none" strike="noStrike" cap="none" dirty="0"/>
                        <a:t> </a:t>
                      </a:r>
                      <a:r>
                        <a:rPr lang="ko-KR" sz="1400" b="1" u="none" strike="noStrike" cap="none" dirty="0" err="1"/>
                        <a:t>title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설명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비고, </a:t>
                      </a:r>
                      <a:r>
                        <a:rPr lang="ko-KR" sz="1400" b="1" u="none" strike="noStrike" cap="none" dirty="0" smtClean="0"/>
                        <a:t>관계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화면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3449">
                <a:tc rowSpan="4">
                  <a:txBody>
                    <a:bodyPr/>
                    <a:lstStyle/>
                    <a:p>
                      <a:r>
                        <a:rPr lang="ko-KR" altLang="en-US" dirty="0" smtClean="0">
                          <a:effectLst/>
                        </a:rPr>
                        <a:t>칵테일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칵테일 </a:t>
                      </a:r>
                      <a:r>
                        <a:rPr lang="ko-KR" altLang="en-US" dirty="0" smtClean="0">
                          <a:effectLst/>
                        </a:rPr>
                        <a:t>목록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UI-C-1000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칵테일 목록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칵테일 목록 조회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칵테일 키워드 검색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칵테일 상세 검색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칵테일 정렬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칵테일 목록 </a:t>
                      </a:r>
                      <a:r>
                        <a:rPr lang="ko-KR" altLang="en-US" dirty="0" err="1" smtClean="0">
                          <a:effectLst/>
                        </a:rPr>
                        <a:t>페이지네이션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칵테일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3449">
                <a:tc vMerge="1"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UI-C-1001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재료 검색 팝업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 smtClean="0">
                          <a:effectLst/>
                        </a:rPr>
                        <a:t>키워드</a:t>
                      </a:r>
                      <a:r>
                        <a:rPr lang="ko-KR" altLang="en-US" baseline="0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입력으로 </a:t>
                      </a:r>
                      <a:r>
                        <a:rPr lang="ko-KR" altLang="en-US" dirty="0">
                          <a:effectLst/>
                        </a:rPr>
                        <a:t>재료 검색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칵테일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180456"/>
                  </a:ext>
                </a:extLst>
              </a:tr>
              <a:tr h="340357">
                <a:tc vMerge="1"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UI-C-1002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베이스 술 검색 팝업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칵테일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36654"/>
                  </a:ext>
                </a:extLst>
              </a:tr>
              <a:tr h="1413449">
                <a:tc vMerge="1"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칵테일 상세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UI-C-2000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칵테일 정보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칵테일 재료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도구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레시피 조회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ko-KR" altLang="en-US" dirty="0" err="1">
                          <a:effectLst/>
                        </a:rPr>
                        <a:t>커스텀</a:t>
                      </a:r>
                      <a:r>
                        <a:rPr lang="ko-KR" altLang="en-US" dirty="0">
                          <a:effectLst/>
                        </a:rPr>
                        <a:t> 칵테일 레시피 목록 </a:t>
                      </a:r>
                      <a:r>
                        <a:rPr lang="ko-KR" altLang="en-US" dirty="0" err="1">
                          <a:effectLst/>
                        </a:rPr>
                        <a:t>미리보기</a:t>
                      </a:r>
                      <a:r>
                        <a:rPr lang="ko-KR" altLang="en-US" dirty="0">
                          <a:effectLst/>
                        </a:rPr>
                        <a:t/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ko-KR" altLang="en-US" dirty="0" err="1">
                          <a:effectLst/>
                        </a:rPr>
                        <a:t>커스텀</a:t>
                      </a:r>
                      <a:r>
                        <a:rPr lang="ko-KR" altLang="en-US" dirty="0">
                          <a:effectLst/>
                        </a:rPr>
                        <a:t> 칵테일 레시피 목록 더 보기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ko-KR" altLang="en-US" dirty="0">
                          <a:effectLst/>
                        </a:rPr>
                        <a:t>해당 칵테일에 대한 </a:t>
                      </a:r>
                      <a:r>
                        <a:rPr lang="ko-KR" altLang="en-US" dirty="0" err="1">
                          <a:effectLst/>
                        </a:rPr>
                        <a:t>커스텀</a:t>
                      </a:r>
                      <a:r>
                        <a:rPr lang="ko-KR" altLang="en-US" dirty="0">
                          <a:effectLst/>
                        </a:rPr>
                        <a:t> 레시피 등록</a:t>
                      </a:r>
                      <a:br>
                        <a:rPr lang="ko-KR" altLang="en-US" dirty="0">
                          <a:effectLst/>
                        </a:rPr>
                      </a:b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칵테일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93051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1" y="134760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스크린 목록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580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/>
        </p:nvGraphicFramePr>
        <p:xfrm>
          <a:off x="203201" y="672650"/>
          <a:ext cx="11806937" cy="5652087"/>
        </p:xfrm>
        <a:graphic>
          <a:graphicData uri="http://schemas.openxmlformats.org/drawingml/2006/table">
            <a:tbl>
              <a:tblPr>
                <a:noFill/>
                <a:tableStyleId>{F911B456-B10B-4FDE-9D4C-3B6D31FCE720}</a:tableStyleId>
              </a:tblPr>
              <a:tblGrid>
                <a:gridCol w="1372680"/>
                <a:gridCol w="1604925"/>
                <a:gridCol w="1137235"/>
                <a:gridCol w="1820008"/>
                <a:gridCol w="3675184"/>
                <a:gridCol w="2196905"/>
              </a:tblGrid>
              <a:tr h="241409"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대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메뉴</a:t>
                      </a:r>
                      <a:endParaRPr sz="1400" b="1" u="none" strike="noStrike" cap="none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중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메뉴</a:t>
                      </a:r>
                      <a:endParaRPr sz="1400" b="1" u="none" strike="noStrike" cap="none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Screen ID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Page title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설명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비고, 관계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화면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ID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1413449">
                <a:tc rowSpan="4"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/>
                        <a:t>커스텀칵테일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커스텀 칵테일 목록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/>
                        <a:t>UI-D-1000</a:t>
                      </a:r>
                      <a:endParaRPr 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커스텀 칵테일 목록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베이스 칵테일 기준 커스텀 칵테일 목록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커스텀 칵테일 등록 버튼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커스텀 칵테일 상세로 이동</a:t>
                      </a: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등록버튼 누르면 </a:t>
                      </a:r>
                      <a:r>
                        <a:rPr lang="en-US" altLang="ko-KR">
                          <a:effectLst/>
                        </a:rPr>
                        <a:t>[UI-D-2000]</a:t>
                      </a:r>
                      <a:r>
                        <a:rPr lang="ko-KR" altLang="en-US">
                          <a:effectLst/>
                        </a:rPr>
                        <a:t>으로 이동 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ko-KR" altLang="en-US">
                          <a:effectLst/>
                        </a:rPr>
                        <a:t>커스텀 칵테일 상세조회시 </a:t>
                      </a:r>
                      <a:r>
                        <a:rPr lang="en-US" altLang="ko-KR">
                          <a:effectLst/>
                        </a:rPr>
                        <a:t>[UI-D-3000] </a:t>
                      </a:r>
                      <a:r>
                        <a:rPr lang="ko-KR" altLang="en-US">
                          <a:effectLst/>
                        </a:rPr>
                        <a:t>띄우기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1413449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커스텀 칵테일 등록 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/>
                        <a:t>UI-D-2000</a:t>
                      </a:r>
                      <a:endParaRPr 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커스텀 칵테일 등록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칵테일명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코멘트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설명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재료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레시피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공개여부 입력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340357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커스텀 칵테일 상세</a:t>
                      </a: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/>
                        <a:t>UI-D-3000</a:t>
                      </a:r>
                      <a:endParaRPr 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커스텀 칵테일 상세 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칵테일명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작성자닉네임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설명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재료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레시피 조회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커스텀 칵테일 수정 버튼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커스텀 칵테일 삭제 버튼</a:t>
                      </a:r>
                      <a:br>
                        <a:rPr lang="ko-KR" altLang="en-US">
                          <a:effectLst/>
                        </a:rPr>
                      </a:b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모달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버튼은 내가 작성한 레시피일 경우에만 활성화</a:t>
                      </a:r>
                      <a:r>
                        <a:rPr lang="en-US" altLang="ko-KR">
                          <a:effectLst/>
                        </a:rPr>
                        <a:t>/ </a:t>
                      </a:r>
                      <a:r>
                        <a:rPr lang="ko-KR" altLang="en-US">
                          <a:effectLst/>
                        </a:rPr>
                        <a:t>수정 클릭시 해당 </a:t>
                      </a:r>
                      <a:r>
                        <a:rPr lang="en-US" altLang="ko-KR">
                          <a:effectLst/>
                        </a:rPr>
                        <a:t>[UI-D-3001]</a:t>
                      </a:r>
                      <a:r>
                        <a:rPr lang="ko-KR" altLang="en-US">
                          <a:effectLst/>
                        </a:rPr>
                        <a:t>으로 이동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1413449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/>
                        <a:t>UI-D-3001</a:t>
                      </a:r>
                      <a:endParaRPr 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커스텀 칵테일 상세 수정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커스텀 칵테일 이미지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설명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재료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레시피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공개여부 수정 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67"/>
          </a:p>
        </p:txBody>
      </p:sp>
      <p:sp>
        <p:nvSpPr>
          <p:cNvPr id="7" name="TextBox 6"/>
          <p:cNvSpPr txBox="1"/>
          <p:nvPr/>
        </p:nvSpPr>
        <p:spPr>
          <a:xfrm>
            <a:off x="293201" y="134760"/>
            <a:ext cx="1968346" cy="44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스크린 목록</a:t>
            </a:r>
            <a:endParaRPr lang="en-US" altLang="ko-KR" sz="2400" b="1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ko-KR" altLang="en-US" sz="1800">
                <a:solidFill>
                  <a:schemeClr val="dk1"/>
                </a:solidFill>
              </a:rPr>
              <a:t/>
            </a: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>
            <p:extLst>
              <p:ext uri="{D42A27DB-BD31-4B8C-83A1-F6EECF244321}">
                <p14:modId xmlns:p14="http://schemas.microsoft.com/office/powerpoint/2010/main" val="719950110"/>
              </p:ext>
            </p:extLst>
          </p:nvPr>
        </p:nvGraphicFramePr>
        <p:xfrm>
          <a:off x="203201" y="672650"/>
          <a:ext cx="11806937" cy="5947082"/>
        </p:xfrm>
        <a:graphic>
          <a:graphicData uri="http://schemas.openxmlformats.org/drawingml/2006/table">
            <a:tbl>
              <a:tblPr>
                <a:noFill/>
                <a:tableStyleId>{F911B456-B10B-4FDE-9D4C-3B6D31FCE720}</a:tableStyleId>
              </a:tblPr>
              <a:tblGrid>
                <a:gridCol w="137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3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대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smtClean="0"/>
                        <a:t>중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메뉴</a:t>
                      </a:r>
                      <a:endParaRPr sz="1400" b="1" u="none" strike="noStrike" cap="none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Screen</a:t>
                      </a:r>
                      <a:r>
                        <a:rPr lang="ko-KR" sz="1400" b="1" u="none" strike="noStrike" cap="none" dirty="0"/>
                        <a:t> 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 err="1"/>
                        <a:t>Page</a:t>
                      </a:r>
                      <a:r>
                        <a:rPr lang="ko-KR" sz="1400" b="1" u="none" strike="noStrike" cap="none" dirty="0"/>
                        <a:t> </a:t>
                      </a:r>
                      <a:r>
                        <a:rPr lang="ko-KR" sz="1400" b="1" u="none" strike="noStrike" cap="none" dirty="0" err="1"/>
                        <a:t>title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설명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/>
                        <a:t>비고, </a:t>
                      </a:r>
                      <a:r>
                        <a:rPr lang="ko-KR" sz="1400" b="1" u="none" strike="noStrike" cap="none" dirty="0" smtClean="0"/>
                        <a:t>관계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화면</a:t>
                      </a:r>
                      <a:r>
                        <a:rPr lang="en-US" altLang="ko-KR" sz="1400" b="1" u="none" strike="noStrike" cap="none" dirty="0" smtClean="0"/>
                        <a:t> </a:t>
                      </a:r>
                      <a:r>
                        <a:rPr lang="ko-KR" sz="1400" b="1" u="none" strike="noStrike" cap="none" dirty="0" smtClean="0"/>
                        <a:t>ID</a:t>
                      </a:r>
                      <a:endParaRPr sz="1400" dirty="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205">
                <a:tc rowSpan="4">
                  <a:txBody>
                    <a:bodyPr/>
                    <a:lstStyle/>
                    <a:p>
                      <a:r>
                        <a:rPr lang="ko-KR" altLang="en-US" dirty="0" smtClean="0"/>
                        <a:t>냉장고</a:t>
                      </a:r>
                      <a:endParaRPr lang="ko-KR" altLang="en-US" dirty="0"/>
                    </a:p>
                  </a:txBody>
                  <a:tcPr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ko-KR" altLang="en-US" dirty="0" smtClean="0">
                          <a:effectLst/>
                        </a:rPr>
                        <a:t>냉장고 재료 목록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UI-E-1000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냉장고 재료 목록 조회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냉장고 재료 목록 </a:t>
                      </a:r>
                      <a:r>
                        <a:rPr lang="ko-KR" altLang="en-US" dirty="0" smtClean="0">
                          <a:effectLst/>
                        </a:rPr>
                        <a:t>확인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재료 추가를 위해 검색 </a:t>
                      </a:r>
                      <a:r>
                        <a:rPr lang="ko-KR" altLang="en-US" dirty="0" err="1">
                          <a:effectLst/>
                        </a:rPr>
                        <a:t>팝업창</a:t>
                      </a:r>
                      <a:r>
                        <a:rPr lang="en-US" altLang="ko-KR" dirty="0">
                          <a:effectLst/>
                        </a:rPr>
                        <a:t>[UI-E-1001] </a:t>
                      </a:r>
                      <a:r>
                        <a:rPr lang="ko-KR" altLang="en-US" dirty="0">
                          <a:effectLst/>
                        </a:rPr>
                        <a:t>띄우기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재료 삭제 또는 재료 위시리스트로 옮기고 재료 </a:t>
                      </a:r>
                      <a:r>
                        <a:rPr lang="ko-KR" altLang="en-US" dirty="0" smtClean="0">
                          <a:effectLst/>
                        </a:rPr>
                        <a:t>삭제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868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UI-E-1001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냉장고 재료 추가 검색창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키워드로 재료 검색 후 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ko-KR" altLang="en-US">
                          <a:effectLst/>
                        </a:rPr>
                        <a:t>냉장고에 추가</a:t>
                      </a:r>
                      <a:br>
                        <a:rPr lang="ko-KR" altLang="en-US">
                          <a:effectLst/>
                        </a:rPr>
                      </a:br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96042"/>
                  </a:ext>
                </a:extLst>
              </a:tr>
              <a:tr h="1536205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냉장고 술 </a:t>
                      </a:r>
                      <a:r>
                        <a:rPr lang="ko-KR" altLang="en-US" dirty="0" smtClean="0">
                          <a:effectLst/>
                        </a:rPr>
                        <a:t>목록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UI-E-2000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냉장고 술 목록 조회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냉장고 술 목록 확인 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냉장고 술 추가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냉장고 술 </a:t>
                      </a:r>
                      <a:r>
                        <a:rPr lang="ko-KR" altLang="en-US" dirty="0" smtClean="0">
                          <a:effectLst/>
                        </a:rPr>
                        <a:t>삭제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술 추가를 위해 검색 </a:t>
                      </a:r>
                      <a:r>
                        <a:rPr lang="ko-KR" altLang="en-US" dirty="0" err="1">
                          <a:effectLst/>
                        </a:rPr>
                        <a:t>팝업창</a:t>
                      </a:r>
                      <a:r>
                        <a:rPr lang="ko-KR" altLang="en-US" dirty="0">
                          <a:effectLst/>
                        </a:rPr>
                        <a:t> </a:t>
                      </a:r>
                      <a:r>
                        <a:rPr lang="en-US" altLang="ko-KR" dirty="0">
                          <a:effectLst/>
                        </a:rPr>
                        <a:t>[UI-E-2001] </a:t>
                      </a:r>
                      <a:r>
                        <a:rPr lang="ko-KR" altLang="en-US" dirty="0">
                          <a:effectLst/>
                        </a:rPr>
                        <a:t>띄우기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술 삭제 또는 술 위시리스트로 옮기고 술 삭제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396730"/>
                  </a:ext>
                </a:extLst>
              </a:tr>
              <a:tr h="1308681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UI-E-2001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냉장고 술 추가 </a:t>
                      </a:r>
                      <a:r>
                        <a:rPr lang="ko-KR" altLang="en-US" dirty="0" err="1"/>
                        <a:t>검색창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- </a:t>
                      </a:r>
                      <a:r>
                        <a:rPr lang="ko-KR" altLang="en-US" dirty="0">
                          <a:effectLst/>
                        </a:rPr>
                        <a:t>키워드로 술 검색 후 </a:t>
                      </a:r>
                      <a:br>
                        <a:rPr lang="ko-KR" altLang="en-US" dirty="0">
                          <a:effectLst/>
                        </a:rPr>
                      </a:br>
                      <a:r>
                        <a:rPr lang="ko-KR" altLang="en-US" dirty="0">
                          <a:effectLst/>
                        </a:rPr>
                        <a:t>냉장고에 </a:t>
                      </a:r>
                      <a:r>
                        <a:rPr lang="ko-KR" altLang="en-US" dirty="0" smtClean="0">
                          <a:effectLst/>
                        </a:rPr>
                        <a:t>추가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89790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1" y="134760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스크린 목록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76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4398963" y="18256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br>
              <a:rPr lang="ko-KR" alt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5"/>
          <p:cNvGraphicFramePr/>
          <p:nvPr/>
        </p:nvGraphicFramePr>
        <p:xfrm>
          <a:off x="203201" y="672650"/>
          <a:ext cx="11806937" cy="4412054"/>
        </p:xfrm>
        <a:graphic>
          <a:graphicData uri="http://schemas.openxmlformats.org/drawingml/2006/table">
            <a:tbl>
              <a:tblPr>
                <a:noFill/>
                <a:tableStyleId>{F911B456-B10B-4FDE-9D4C-3B6D31FCE720}</a:tableStyleId>
              </a:tblPr>
              <a:tblGrid>
                <a:gridCol w="1372680"/>
                <a:gridCol w="1604925"/>
                <a:gridCol w="1137235"/>
                <a:gridCol w="1820008"/>
                <a:gridCol w="3675184"/>
                <a:gridCol w="2196905"/>
              </a:tblGrid>
              <a:tr h="241409"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대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메뉴</a:t>
                      </a:r>
                      <a:endParaRPr sz="1400" b="1" u="none" strike="noStrike" cap="none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중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메뉴</a:t>
                      </a:r>
                      <a:endParaRPr sz="1400" b="1" u="none" strike="noStrike" cap="none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Screen ID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Page title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설명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47625" tIns="21975" rIns="47625" bIns="2197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 u="none" strike="noStrike" cap="none"/>
                        <a:t>비고, 관계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화면</a:t>
                      </a:r>
                      <a:r>
                        <a:rPr lang="en-US" altLang="ko-KR" sz="1400" b="1" u="none" strike="noStrike" cap="none"/>
                        <a:t> </a:t>
                      </a:r>
                      <a:r>
                        <a:rPr lang="ko-KR" sz="1400" b="1" u="none" strike="noStrike" cap="none"/>
                        <a:t>ID</a:t>
                      </a:r>
                      <a:endParaRPr sz="1400"/>
                    </a:p>
                  </a:txBody>
                  <a:tcPr marL="47625" marR="47625" marT="21975" marB="2197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1413449">
                <a:tc rowSpan="3"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/>
                        <a:t>냉장고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냉장고 위시리스트 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/>
                        <a:t>UI-E-3000</a:t>
                      </a:r>
                      <a:endParaRPr 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/>
                        <a:t>위시리스트 목록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재료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술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조회</a:t>
                      </a:r>
                      <a:r>
                        <a:rPr lang="en-US" altLang="ko-KR"/>
                        <a:t>- </a:t>
                      </a:r>
                      <a:r>
                        <a:rPr lang="ko-KR" altLang="en-US"/>
                        <a:t>위시리스트 목록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재료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술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확인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장바구니</a:t>
                      </a:r>
                      <a:r>
                        <a:rPr lang="ko-KR" altLang="en-US" baseline="0">
                          <a:effectLst/>
                        </a:rPr>
                        <a:t> 목록과 상호작용하여 목적에 따라 재료를 따로 메모하는 페이지</a:t>
                      </a: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드래그앤 드랍으로 재료나 술 추가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삭제 버튼 누를시 아예 삭제</a:t>
                      </a:r>
                      <a:r>
                        <a:rPr lang="en-US" altLang="ko-KR">
                          <a:effectLst/>
                        </a:rPr>
                        <a:t>/</a:t>
                      </a:r>
                      <a:r>
                        <a:rPr lang="ko-KR" altLang="en-US">
                          <a:effectLst/>
                        </a:rPr>
                        <a:t>냉장고로 옮길지 </a:t>
                      </a:r>
                      <a:r>
                        <a:rPr lang="en-US" altLang="ko-KR">
                          <a:effectLst/>
                        </a:rPr>
                        <a:t>alert </a:t>
                      </a:r>
                      <a:r>
                        <a:rPr lang="ko-KR" altLang="en-US">
                          <a:effectLst/>
                        </a:rPr>
                        <a:t>띄움</a:t>
                      </a:r>
                      <a:br>
                        <a:rPr lang="ko-KR" altLang="en-US">
                          <a:effectLst/>
                        </a:rPr>
                      </a:b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추가버튼 누르면 재료 검색 팝업창</a:t>
                      </a:r>
                      <a:r>
                        <a:rPr lang="en-US" altLang="ko-KR">
                          <a:effectLst/>
                        </a:rPr>
                        <a:t>[UI-E-3001] </a:t>
                      </a:r>
                      <a:r>
                        <a:rPr lang="ko-KR" altLang="en-US">
                          <a:effectLst/>
                        </a:rPr>
                        <a:t>또는 술 검색 팝업창</a:t>
                      </a:r>
                      <a:r>
                        <a:rPr lang="en-US" altLang="ko-KR">
                          <a:effectLst/>
                        </a:rPr>
                        <a:t>[UI-E-3002] </a:t>
                      </a:r>
                      <a:r>
                        <a:rPr lang="ko-KR" altLang="en-US">
                          <a:effectLst/>
                        </a:rPr>
                        <a:t>띄우기</a:t>
                      </a:r>
                      <a:br>
                        <a:rPr lang="ko-KR" altLang="en-US">
                          <a:effectLst/>
                        </a:rPr>
                      </a:b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340357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>
                          <a:effectLst/>
                        </a:rPr>
                        <a:t>위시리스트 검색창</a:t>
                      </a: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/>
                        <a:t>UI-E-3001 </a:t>
                      </a:r>
                      <a:endParaRPr 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/>
                        <a:t>위시리스트 재료 추가 검색창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키워드로 재료 검색 후 위시리스트에 추가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1413449"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/>
                        <a:t>UI-E-3002</a:t>
                      </a:r>
                      <a:endParaRPr 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ko-KR" altLang="en-US"/>
                        <a:t>위시리스트 술 추가 검색창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 altLang="ko-KR">
                          <a:effectLst/>
                        </a:rPr>
                        <a:t>- </a:t>
                      </a:r>
                      <a:r>
                        <a:rPr lang="ko-KR" altLang="en-US">
                          <a:effectLst/>
                        </a:rPr>
                        <a:t>키워드로 술 검색 후 위시리스트에 추가</a:t>
                      </a: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endParaRPr lang="ko-KR" altLang="en-US">
                        <a:effectLst/>
                      </a:endParaRPr>
                    </a:p>
                  </a:txBody>
                  <a:tcPr marL="91440" marR="9144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67"/>
          </a:p>
        </p:txBody>
      </p:sp>
      <p:sp>
        <p:nvSpPr>
          <p:cNvPr id="7" name="TextBox 6"/>
          <p:cNvSpPr txBox="1"/>
          <p:nvPr/>
        </p:nvSpPr>
        <p:spPr>
          <a:xfrm>
            <a:off x="293201" y="134760"/>
            <a:ext cx="1968346" cy="44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+mj-ea"/>
                <a:ea typeface="+mj-ea"/>
              </a:rPr>
              <a:t>스크린 목록</a:t>
            </a:r>
            <a:endParaRPr lang="en-US" altLang="ko-KR" sz="2400" b="1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923619"/>
              </p:ext>
            </p:extLst>
          </p:nvPr>
        </p:nvGraphicFramePr>
        <p:xfrm>
          <a:off x="248201" y="1251315"/>
          <a:ext cx="1767880" cy="468476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613345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154535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UI-A-2000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회원정보 입력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3" y="1942823"/>
            <a:ext cx="7819442" cy="43812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37756"/>
              </p:ext>
            </p:extLst>
          </p:nvPr>
        </p:nvGraphicFramePr>
        <p:xfrm>
          <a:off x="8596193" y="2983043"/>
          <a:ext cx="2992069" cy="18876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5344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2656725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11429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9172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설문조사 진행도 표시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2787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닉네임 입력 필드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baseline="0" dirty="0" smtClean="0"/>
                        <a:t>중복 검사 버튼 클릭 </a:t>
                      </a:r>
                      <a:r>
                        <a:rPr lang="ko-KR" altLang="en-US" sz="1000" baseline="0" dirty="0" err="1" smtClean="0"/>
                        <a:t>시중복</a:t>
                      </a:r>
                      <a:r>
                        <a:rPr lang="ko-KR" altLang="en-US" sz="1000" baseline="0" dirty="0" smtClean="0"/>
                        <a:t> 검사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29172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생일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성별 입력 필드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588184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닉네임 중복 </a:t>
                      </a:r>
                      <a:r>
                        <a:rPr lang="en-US" altLang="ko-KR" sz="1000" dirty="0" smtClean="0"/>
                        <a:t>or </a:t>
                      </a:r>
                      <a:r>
                        <a:rPr lang="ko-KR" altLang="en-US" sz="1000" dirty="0" smtClean="0"/>
                        <a:t>회원 정보 </a:t>
                      </a:r>
                      <a:r>
                        <a:rPr lang="ko-KR" altLang="en-US" sz="1000" dirty="0" err="1" smtClean="0"/>
                        <a:t>입력값이</a:t>
                      </a:r>
                      <a:r>
                        <a:rPr lang="ko-KR" altLang="en-US" sz="1000" dirty="0" smtClean="0"/>
                        <a:t> 유효하지 않을 시 비활성화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값이 유효할 경우 </a:t>
                      </a:r>
                      <a:r>
                        <a:rPr lang="ko-KR" altLang="en-US" sz="1000" dirty="0" err="1" smtClean="0"/>
                        <a:t>설문입력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[UI-A-2001] </a:t>
                      </a:r>
                      <a:r>
                        <a:rPr lang="ko-KR" altLang="en-US" sz="1000" dirty="0" smtClean="0"/>
                        <a:t>페이지로 이동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1" y="134760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23496" y="4000499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5" name="타원 14"/>
          <p:cNvSpPr/>
          <p:nvPr/>
        </p:nvSpPr>
        <p:spPr>
          <a:xfrm>
            <a:off x="3323496" y="4475283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3</a:t>
            </a:r>
            <a:endParaRPr lang="ko-KR" altLang="en-US" sz="2400" dirty="0"/>
          </a:p>
        </p:txBody>
      </p:sp>
      <p:sp>
        <p:nvSpPr>
          <p:cNvPr id="16" name="타원 15"/>
          <p:cNvSpPr/>
          <p:nvPr/>
        </p:nvSpPr>
        <p:spPr>
          <a:xfrm>
            <a:off x="3152047" y="5612422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4</a:t>
            </a:r>
            <a:endParaRPr lang="ko-KR" altLang="en-US" sz="2400" dirty="0"/>
          </a:p>
        </p:txBody>
      </p:sp>
      <p:sp>
        <p:nvSpPr>
          <p:cNvPr id="17" name="타원 16"/>
          <p:cNvSpPr/>
          <p:nvPr/>
        </p:nvSpPr>
        <p:spPr>
          <a:xfrm>
            <a:off x="1844632" y="2535114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70145"/>
              </p:ext>
            </p:extLst>
          </p:nvPr>
        </p:nvGraphicFramePr>
        <p:xfrm>
          <a:off x="2370078" y="1251315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/survey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0" y="1660489"/>
            <a:ext cx="5400000" cy="30375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30464"/>
              </p:ext>
            </p:extLst>
          </p:nvPr>
        </p:nvGraphicFramePr>
        <p:xfrm>
          <a:off x="203201" y="941519"/>
          <a:ext cx="1767880" cy="468476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613345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154535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UI-A-2001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설문 입력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10805"/>
              </p:ext>
            </p:extLst>
          </p:nvPr>
        </p:nvGraphicFramePr>
        <p:xfrm>
          <a:off x="203201" y="5132142"/>
          <a:ext cx="5617307" cy="6945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9575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4987732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118341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10659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설문</a:t>
                      </a:r>
                      <a:r>
                        <a:rPr lang="ko-KR" altLang="en-US" sz="1000" baseline="0" dirty="0" smtClean="0"/>
                        <a:t> 항목 선택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152223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설문 항목 선택 시 활성화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다음 설문으로 이동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모든 설문 마치면 추천 페이지로 이동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295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회원가입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42530" y="4159038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7" name="타원 16"/>
          <p:cNvSpPr/>
          <p:nvPr/>
        </p:nvSpPr>
        <p:spPr>
          <a:xfrm>
            <a:off x="1799632" y="2630527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34" y="1660489"/>
            <a:ext cx="5400000" cy="30375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46427"/>
              </p:ext>
            </p:extLst>
          </p:nvPr>
        </p:nvGraphicFramePr>
        <p:xfrm>
          <a:off x="6133980" y="940945"/>
          <a:ext cx="1767880" cy="468476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613345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154535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UI-A-2002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설문 완료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68097"/>
              </p:ext>
            </p:extLst>
          </p:nvPr>
        </p:nvGraphicFramePr>
        <p:xfrm>
          <a:off x="6133980" y="5132142"/>
          <a:ext cx="5617307" cy="4630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9575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4987732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163639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2578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설문 완료 표시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en-US" altLang="ko-KR" sz="1000" baseline="0" dirty="0" smtClean="0"/>
                        <a:t> 3 </a:t>
                      </a:r>
                      <a:r>
                        <a:rPr lang="ko-KR" altLang="en-US" sz="1000" baseline="0" dirty="0" smtClean="0"/>
                        <a:t>클릭 시 메인 페이지로 이동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7901860" y="4159038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411550"/>
              </p:ext>
            </p:extLst>
          </p:nvPr>
        </p:nvGraphicFramePr>
        <p:xfrm>
          <a:off x="2142530" y="941232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/survey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07811"/>
              </p:ext>
            </p:extLst>
          </p:nvPr>
        </p:nvGraphicFramePr>
        <p:xfrm>
          <a:off x="8073309" y="935427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/survey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25" y="2070800"/>
            <a:ext cx="4395692" cy="24725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125" y="1116731"/>
            <a:ext cx="3952243" cy="51543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30988"/>
              </p:ext>
            </p:extLst>
          </p:nvPr>
        </p:nvGraphicFramePr>
        <p:xfrm>
          <a:off x="274577" y="1331965"/>
          <a:ext cx="1767880" cy="468476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613345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154535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UI-A-3000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설문 입력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295420"/>
              </p:ext>
            </p:extLst>
          </p:nvPr>
        </p:nvGraphicFramePr>
        <p:xfrm>
          <a:off x="274577" y="4973866"/>
          <a:ext cx="6352023" cy="137324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11920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5640103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176060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221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추천 설문조사 진행도 표시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291952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설문 항목 입력 시 버튼 활성화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클릭 시 다음 설문으로 이동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마지막 설문 시 추천 </a:t>
                      </a:r>
                      <a:r>
                        <a:rPr lang="ko-KR" altLang="en-US" sz="1000" baseline="0" dirty="0" err="1" smtClean="0"/>
                        <a:t>결과페이지</a:t>
                      </a:r>
                      <a:r>
                        <a:rPr lang="en-US" altLang="ko-KR" sz="1000" baseline="0" dirty="0" smtClean="0"/>
                        <a:t>[UI-A-3001]</a:t>
                      </a:r>
                      <a:r>
                        <a:rPr lang="ko-KR" altLang="en-US" sz="1000" baseline="0" dirty="0" smtClean="0"/>
                        <a:t>로 이동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2221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추천 결과를 부분적으로 리스트에 표시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29476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로그인 페이지로 이동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387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칵테일 추천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 err="1" smtClean="0">
                <a:latin typeface="+mj-ea"/>
                <a:ea typeface="+mj-ea"/>
              </a:rPr>
              <a:t>비로그인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515669" y="1402497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3</a:t>
            </a:r>
            <a:endParaRPr lang="ko-KR" altLang="en-US" sz="2400" dirty="0"/>
          </a:p>
        </p:txBody>
      </p:sp>
      <p:sp>
        <p:nvSpPr>
          <p:cNvPr id="16" name="타원 15"/>
          <p:cNvSpPr/>
          <p:nvPr/>
        </p:nvSpPr>
        <p:spPr>
          <a:xfrm>
            <a:off x="9908447" y="3976257"/>
            <a:ext cx="342898" cy="351693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4</a:t>
            </a:r>
            <a:endParaRPr lang="ko-KR" altLang="en-US" sz="2400" dirty="0"/>
          </a:p>
        </p:txBody>
      </p:sp>
      <p:sp>
        <p:nvSpPr>
          <p:cNvPr id="17" name="타원 16"/>
          <p:cNvSpPr/>
          <p:nvPr/>
        </p:nvSpPr>
        <p:spPr>
          <a:xfrm>
            <a:off x="1747241" y="2530573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621051"/>
              </p:ext>
            </p:extLst>
          </p:nvPr>
        </p:nvGraphicFramePr>
        <p:xfrm>
          <a:off x="7097720" y="429440"/>
          <a:ext cx="1767880" cy="468476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613345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154535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UI-A-3001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추천 결과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1021755" y="3307088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14592"/>
              </p:ext>
            </p:extLst>
          </p:nvPr>
        </p:nvGraphicFramePr>
        <p:xfrm>
          <a:off x="2230376" y="1366632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/find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504866"/>
              </p:ext>
            </p:extLst>
          </p:nvPr>
        </p:nvGraphicFramePr>
        <p:xfrm>
          <a:off x="9011543" y="583095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/find/result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2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6" y="1609018"/>
            <a:ext cx="4713066" cy="48431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58475"/>
              </p:ext>
            </p:extLst>
          </p:nvPr>
        </p:nvGraphicFramePr>
        <p:xfrm>
          <a:off x="462834" y="909515"/>
          <a:ext cx="1767880" cy="468476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613345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154535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UI-B-1000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마이페이지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06823"/>
              </p:ext>
            </p:extLst>
          </p:nvPr>
        </p:nvGraphicFramePr>
        <p:xfrm>
          <a:off x="6059840" y="2990361"/>
          <a:ext cx="4910461" cy="16795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50353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436010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11885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9235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개인정보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닉네임 성별 생일 표시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16492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변경 버튼 클릭 시</a:t>
                      </a:r>
                      <a:r>
                        <a:rPr lang="ko-KR" altLang="en-US" sz="1000" baseline="0" dirty="0" smtClean="0"/>
                        <a:t> 해당 정보 변경 가능</a:t>
                      </a:r>
                      <a:endParaRPr lang="en-US" altLang="ko-KR" sz="1000" baseline="0" dirty="0" smtClean="0"/>
                    </a:p>
                    <a:p>
                      <a:pPr latinLnBrk="0"/>
                      <a:r>
                        <a:rPr lang="ko-KR" altLang="en-US" sz="1000" baseline="0" dirty="0" smtClean="0"/>
                        <a:t>닉네임 변경의 경우 </a:t>
                      </a:r>
                      <a:r>
                        <a:rPr lang="ko-KR" altLang="en-US" sz="1000" baseline="0" dirty="0" err="1" smtClean="0"/>
                        <a:t>중복검사</a:t>
                      </a:r>
                      <a:r>
                        <a:rPr lang="ko-KR" altLang="en-US" sz="1000" baseline="0" dirty="0" smtClean="0"/>
                        <a:t> 후 유효한 값일 경우에만 변경 가능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316492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사용자가 </a:t>
                      </a:r>
                      <a:r>
                        <a:rPr lang="ko-KR" altLang="en-US" sz="1000" dirty="0" err="1" smtClean="0"/>
                        <a:t>좋아요를</a:t>
                      </a:r>
                      <a:r>
                        <a:rPr lang="ko-KR" altLang="en-US" sz="1000" dirty="0" smtClean="0"/>
                        <a:t> 누른 칵테일 목록 상위 </a:t>
                      </a:r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개 표시</a:t>
                      </a:r>
                      <a:endParaRPr lang="en-US" altLang="ko-KR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＇</a:t>
                      </a:r>
                      <a:r>
                        <a:rPr lang="ko-KR" altLang="en-US" sz="1000" dirty="0" err="1" smtClean="0"/>
                        <a:t>더보기</a:t>
                      </a:r>
                      <a:r>
                        <a:rPr lang="en-US" altLang="ko-KR" sz="1000" dirty="0" smtClean="0"/>
                        <a:t>’ </a:t>
                      </a:r>
                      <a:r>
                        <a:rPr lang="ko-KR" altLang="en-US" sz="1000" dirty="0" smtClean="0"/>
                        <a:t>클릭 시 페이지 이동하여 목록 표시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38786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나의 </a:t>
                      </a: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칵테일 목록 상위 </a:t>
                      </a:r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개 표시</a:t>
                      </a:r>
                      <a:endParaRPr lang="en-US" altLang="ko-KR" sz="1000" dirty="0" smtClean="0"/>
                    </a:p>
                    <a:p>
                      <a:pPr latinLnBrk="0"/>
                      <a:r>
                        <a:rPr lang="en-US" altLang="ko-KR" sz="1000" dirty="0" smtClean="0"/>
                        <a:t>‘ </a:t>
                      </a:r>
                      <a:r>
                        <a:rPr lang="ko-KR" altLang="en-US" sz="1000" dirty="0" err="1" smtClean="0"/>
                        <a:t>더보기</a:t>
                      </a:r>
                      <a:r>
                        <a:rPr lang="en-US" altLang="ko-KR" sz="1000" dirty="0" smtClean="0"/>
                        <a:t>’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클릭 시 페이지 이동하여 내가 작성한 칵테일 목록 표시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387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+mj-ea"/>
                <a:ea typeface="+mj-ea"/>
              </a:rPr>
              <a:t>마이페이지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186811" y="1783469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21" name="타원 20"/>
          <p:cNvSpPr/>
          <p:nvPr/>
        </p:nvSpPr>
        <p:spPr>
          <a:xfrm>
            <a:off x="3692775" y="1827041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4" name="타원 13"/>
          <p:cNvSpPr/>
          <p:nvPr/>
        </p:nvSpPr>
        <p:spPr>
          <a:xfrm>
            <a:off x="1346774" y="2990361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3</a:t>
            </a:r>
            <a:endParaRPr lang="ko-KR" altLang="en-US" sz="2400" dirty="0"/>
          </a:p>
        </p:txBody>
      </p:sp>
      <p:sp>
        <p:nvSpPr>
          <p:cNvPr id="22" name="타원 21"/>
          <p:cNvSpPr/>
          <p:nvPr/>
        </p:nvSpPr>
        <p:spPr>
          <a:xfrm>
            <a:off x="1346774" y="4189241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4</a:t>
            </a:r>
            <a:endParaRPr lang="ko-KR" altLang="en-US" sz="24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97446"/>
              </p:ext>
            </p:extLst>
          </p:nvPr>
        </p:nvGraphicFramePr>
        <p:xfrm>
          <a:off x="2419400" y="915906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/member</a:t>
                      </a:r>
                      <a:r>
                        <a:rPr lang="en-US" altLang="ko-KR" sz="1100" baseline="0" dirty="0" smtClean="0"/>
                        <a:t> 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58350"/>
              </p:ext>
            </p:extLst>
          </p:nvPr>
        </p:nvGraphicFramePr>
        <p:xfrm>
          <a:off x="6809692" y="915906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/member/like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90483"/>
              </p:ext>
            </p:extLst>
          </p:nvPr>
        </p:nvGraphicFramePr>
        <p:xfrm>
          <a:off x="6809692" y="1377991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/member/custom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99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4" y="1560449"/>
            <a:ext cx="5157537" cy="485130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48732"/>
              </p:ext>
            </p:extLst>
          </p:nvPr>
        </p:nvGraphicFramePr>
        <p:xfrm>
          <a:off x="314207" y="844199"/>
          <a:ext cx="1767880" cy="468476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613345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154535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UI-C-1000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칵테일 목록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08129"/>
              </p:ext>
            </p:extLst>
          </p:nvPr>
        </p:nvGraphicFramePr>
        <p:xfrm>
          <a:off x="6316370" y="2617978"/>
          <a:ext cx="4910461" cy="23732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50353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4360108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44007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칵테일 키워드 </a:t>
                      </a:r>
                      <a:r>
                        <a:rPr lang="ko-KR" altLang="en-US" sz="1000" dirty="0" err="1" smtClean="0"/>
                        <a:t>검색창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키워드 입력 시 해당 키워드가 제목에 포함된</a:t>
                      </a:r>
                      <a:endParaRPr lang="en-US" altLang="ko-KR" sz="1000" baseline="0" dirty="0" smtClean="0"/>
                    </a:p>
                    <a:p>
                      <a:pPr latinLnBrk="0"/>
                      <a:r>
                        <a:rPr lang="ko-KR" altLang="en-US" sz="1000" baseline="0" dirty="0" smtClean="0"/>
                        <a:t>칵테일 리스트 요청</a:t>
                      </a:r>
                      <a:endParaRPr lang="en-US" altLang="ko-KR" sz="1000" dirty="0" smtClean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315021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상세 </a:t>
                      </a:r>
                      <a:r>
                        <a:rPr lang="ko-KR" altLang="en-US" sz="1000" dirty="0" err="1" smtClean="0"/>
                        <a:t>검색창</a:t>
                      </a:r>
                      <a:r>
                        <a:rPr lang="ko-KR" altLang="en-US" sz="1000" dirty="0" smtClean="0"/>
                        <a:t> 접었을 때</a:t>
                      </a:r>
                      <a:endParaRPr lang="en-US" altLang="ko-KR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화살표 클릭 시 상세 </a:t>
                      </a:r>
                      <a:r>
                        <a:rPr lang="ko-KR" altLang="en-US" sz="1000" dirty="0" err="1" smtClean="0"/>
                        <a:t>검색창</a:t>
                      </a:r>
                      <a:r>
                        <a:rPr lang="ko-KR" altLang="en-US" sz="1000" dirty="0" smtClean="0"/>
                        <a:t> 표시</a:t>
                      </a:r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44007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검색 결과 정렬 </a:t>
                      </a:r>
                      <a:r>
                        <a:rPr lang="ko-KR" altLang="en-US" sz="1000" dirty="0" err="1" smtClean="0"/>
                        <a:t>드롭다운</a:t>
                      </a:r>
                      <a:endParaRPr lang="en-US" altLang="ko-KR" sz="1000" dirty="0" smtClean="0"/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이름 오름차순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내림차순</a:t>
                      </a:r>
                      <a:endParaRPr lang="en-US" altLang="ko-KR" sz="1000" baseline="0" dirty="0" smtClean="0"/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좋아요 오름차순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내림차순</a:t>
                      </a:r>
                      <a:endParaRPr lang="ko-KR" altLang="en-US" sz="1000" dirty="0" smtClean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121458800"/>
                  </a:ext>
                </a:extLst>
              </a:tr>
              <a:tr h="20707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검색 조건과 정렬 조건에 맞는 칵테일</a:t>
                      </a:r>
                      <a:r>
                        <a:rPr lang="ko-KR" altLang="en-US" sz="1000" baseline="0" dirty="0" smtClean="0"/>
                        <a:t> 목록을 페이지 단위로 출력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42973862"/>
                  </a:ext>
                </a:extLst>
              </a:tr>
              <a:tr h="45364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칵테일 목록 </a:t>
                      </a:r>
                      <a:r>
                        <a:rPr lang="ko-KR" altLang="en-US" sz="1000" dirty="0" err="1" smtClean="0"/>
                        <a:t>페이지네이션</a:t>
                      </a:r>
                      <a:endParaRPr lang="en-US" altLang="ko-KR" sz="1000" baseline="0" dirty="0" smtClean="0"/>
                    </a:p>
                    <a:p>
                      <a:pPr latinLnBrk="0"/>
                      <a:r>
                        <a:rPr lang="ko-KR" altLang="en-US" sz="1000" baseline="0" dirty="0" smtClean="0"/>
                        <a:t>인덱스 클릭 시 해당 인덱스의 페이지 리스트 요청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63473969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387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칵테일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82087" y="1664578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21" name="타원 20"/>
          <p:cNvSpPr/>
          <p:nvPr/>
        </p:nvSpPr>
        <p:spPr>
          <a:xfrm>
            <a:off x="1029866" y="2114236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14" name="타원 13"/>
          <p:cNvSpPr/>
          <p:nvPr/>
        </p:nvSpPr>
        <p:spPr>
          <a:xfrm>
            <a:off x="4502827" y="2080934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3</a:t>
            </a:r>
            <a:endParaRPr lang="ko-KR" altLang="en-US" sz="2400" dirty="0"/>
          </a:p>
        </p:txBody>
      </p:sp>
      <p:sp>
        <p:nvSpPr>
          <p:cNvPr id="22" name="타원 21"/>
          <p:cNvSpPr/>
          <p:nvPr/>
        </p:nvSpPr>
        <p:spPr>
          <a:xfrm>
            <a:off x="1029866" y="2865995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4</a:t>
            </a:r>
            <a:endParaRPr lang="ko-KR" altLang="en-US" sz="2400" dirty="0"/>
          </a:p>
        </p:txBody>
      </p:sp>
      <p:sp>
        <p:nvSpPr>
          <p:cNvPr id="12" name="타원 11"/>
          <p:cNvSpPr/>
          <p:nvPr/>
        </p:nvSpPr>
        <p:spPr>
          <a:xfrm>
            <a:off x="3209315" y="6086830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5</a:t>
            </a:r>
            <a:endParaRPr lang="ko-KR" altLang="en-US" sz="24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370702"/>
              </p:ext>
            </p:extLst>
          </p:nvPr>
        </p:nvGraphicFramePr>
        <p:xfrm>
          <a:off x="2410608" y="915906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/cocktail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94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9" y="2151272"/>
            <a:ext cx="7010730" cy="394353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240566"/>
              </p:ext>
            </p:extLst>
          </p:nvPr>
        </p:nvGraphicFramePr>
        <p:xfrm>
          <a:off x="374911" y="1326212"/>
          <a:ext cx="1767880" cy="468476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613345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154535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Code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UI-C-1000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Title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칵테일 목록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402962375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831811"/>
              </p:ext>
            </p:extLst>
          </p:nvPr>
        </p:nvGraphicFramePr>
        <p:xfrm>
          <a:off x="7874494" y="3240863"/>
          <a:ext cx="3891500" cy="12783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36150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3455350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284853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841882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 smtClean="0"/>
                        <a:t>검색 상세 조건 입력</a:t>
                      </a:r>
                      <a:endParaRPr lang="en-US" altLang="ko-KR" sz="1000" dirty="0" smtClean="0"/>
                    </a:p>
                    <a:p>
                      <a:pPr latinLnBrk="0"/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재료와 베이스 술은 </a:t>
                      </a:r>
                      <a:r>
                        <a:rPr lang="ko-KR" altLang="en-US" sz="1000" baseline="0" dirty="0" err="1" smtClean="0"/>
                        <a:t>검색창을</a:t>
                      </a:r>
                      <a:r>
                        <a:rPr lang="ko-KR" altLang="en-US" sz="1000" baseline="0" dirty="0" smtClean="0"/>
                        <a:t> 통해 재료를 키워드로 검색 후 태그 형식으로 추가</a:t>
                      </a:r>
                      <a:endParaRPr lang="en-US" altLang="ko-KR" sz="1000" baseline="0" dirty="0" smtClean="0"/>
                    </a:p>
                    <a:p>
                      <a:pPr latinLnBrk="0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당도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도수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난이도는 </a:t>
                      </a:r>
                      <a:r>
                        <a:rPr lang="en-US" altLang="ko-KR" sz="1000" baseline="0" dirty="0" smtClean="0"/>
                        <a:t>range slider</a:t>
                      </a:r>
                      <a:r>
                        <a:rPr lang="ko-KR" altLang="en-US" sz="1000" baseline="0" dirty="0" smtClean="0"/>
                        <a:t>로 조정</a:t>
                      </a:r>
                      <a:endParaRPr lang="en-US" altLang="ko-KR" sz="1000" baseline="0" dirty="0" smtClean="0"/>
                    </a:p>
                    <a:p>
                      <a:pPr latinLnBrk="0"/>
                      <a:r>
                        <a:rPr lang="en-US" altLang="ko-KR" sz="1000" baseline="0" dirty="0" smtClean="0"/>
                        <a:t>- ‘</a:t>
                      </a:r>
                      <a:r>
                        <a:rPr lang="ko-KR" altLang="en-US" sz="1000" baseline="0" dirty="0" smtClean="0"/>
                        <a:t>상관 없음</a:t>
                      </a:r>
                      <a:r>
                        <a:rPr lang="en-US" altLang="ko-KR" sz="1000" baseline="0" dirty="0" smtClean="0"/>
                        <a:t>‘ </a:t>
                      </a:r>
                      <a:r>
                        <a:rPr lang="ko-KR" altLang="en-US" sz="1000" baseline="0" dirty="0" smtClean="0"/>
                        <a:t>체크 시 </a:t>
                      </a:r>
                      <a:r>
                        <a:rPr lang="en-US" altLang="ko-KR" sz="1000" baseline="0" dirty="0" smtClean="0"/>
                        <a:t>slider</a:t>
                      </a:r>
                      <a:r>
                        <a:rPr lang="ko-KR" altLang="en-US" sz="1000" baseline="0" dirty="0" smtClean="0"/>
                        <a:t>비활성화 및 해당 값 수치 </a:t>
                      </a:r>
                      <a:r>
                        <a:rPr lang="ko-KR" altLang="en-US" sz="1000" baseline="0" dirty="0" err="1" smtClean="0"/>
                        <a:t>미입력</a:t>
                      </a:r>
                      <a:r>
                        <a:rPr lang="ko-KR" altLang="en-US" sz="1000" baseline="0" dirty="0" smtClean="0"/>
                        <a:t> 처리</a:t>
                      </a:r>
                      <a:endParaRPr lang="en-US" altLang="ko-KR" sz="1000" baseline="0" dirty="0" smtClean="0"/>
                    </a:p>
                  </a:txBody>
                  <a:tcPr marL="79121" marR="79121" marT="39561" marB="39561"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0" y="134760"/>
            <a:ext cx="387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칵테일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346774" y="2530814"/>
            <a:ext cx="316908" cy="324926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6</a:t>
            </a:r>
            <a:endParaRPr lang="ko-KR" altLang="en-US" sz="24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290"/>
              </p:ext>
            </p:extLst>
          </p:nvPr>
        </p:nvGraphicFramePr>
        <p:xfrm>
          <a:off x="2349061" y="1326212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/cocktail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5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4" y="897201"/>
            <a:ext cx="4939998" cy="55574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76341B9-CF1F-46CB-B6DD-CE97438C8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99654"/>
              </p:ext>
            </p:extLst>
          </p:nvPr>
        </p:nvGraphicFramePr>
        <p:xfrm>
          <a:off x="5559528" y="1397158"/>
          <a:ext cx="1826137" cy="5301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518714">
                  <a:extLst>
                    <a:ext uri="{9D8B030D-6E8A-4147-A177-3AD203B41FA5}">
                      <a16:colId xmlns:a16="http://schemas.microsoft.com/office/drawing/2014/main" val="2368779178"/>
                    </a:ext>
                  </a:extLst>
                </a:gridCol>
                <a:gridCol w="1307423">
                  <a:extLst>
                    <a:ext uri="{9D8B030D-6E8A-4147-A177-3AD203B41FA5}">
                      <a16:colId xmlns:a16="http://schemas.microsoft.com/office/drawing/2014/main" val="270771253"/>
                    </a:ext>
                  </a:extLst>
                </a:gridCol>
              </a:tblGrid>
              <a:tr h="224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Code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UI-A-2000</a:t>
                      </a:r>
                      <a:endParaRPr lang="en-US" altLang="ko-KR" sz="15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9167"/>
                  </a:ext>
                </a:extLst>
              </a:tr>
              <a:tr h="271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Title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칵테일 정보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58934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ED02AA38-0BB6-484E-98B4-C9CCCA2E3311}"/>
              </a:ext>
            </a:extLst>
          </p:cNvPr>
          <p:cNvSpPr/>
          <p:nvPr/>
        </p:nvSpPr>
        <p:spPr>
          <a:xfrm>
            <a:off x="1071951" y="112625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1</a:t>
            </a:r>
            <a:endParaRPr lang="ko-KR" altLang="en-US" sz="1867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AF26F12-6040-4BCB-9AF6-51A97C878A1A}"/>
              </a:ext>
            </a:extLst>
          </p:cNvPr>
          <p:cNvSpPr/>
          <p:nvPr/>
        </p:nvSpPr>
        <p:spPr>
          <a:xfrm>
            <a:off x="3086981" y="2385406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5</a:t>
            </a:r>
            <a:endParaRPr lang="ko-KR" altLang="en-US" sz="1867" dirty="0"/>
          </a:p>
        </p:txBody>
      </p:sp>
      <p:sp>
        <p:nvSpPr>
          <p:cNvPr id="29" name="직사각형 28"/>
          <p:cNvSpPr/>
          <p:nvPr/>
        </p:nvSpPr>
        <p:spPr>
          <a:xfrm>
            <a:off x="203201" y="165885"/>
            <a:ext cx="90000" cy="399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B18DB3-20B7-4BB4-BC9E-01905501CDCD}"/>
              </a:ext>
            </a:extLst>
          </p:cNvPr>
          <p:cNvSpPr txBox="1"/>
          <p:nvPr/>
        </p:nvSpPr>
        <p:spPr>
          <a:xfrm>
            <a:off x="293201" y="134760"/>
            <a:ext cx="19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칵테일 상세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31979"/>
              </p:ext>
            </p:extLst>
          </p:nvPr>
        </p:nvGraphicFramePr>
        <p:xfrm>
          <a:off x="5559528" y="2074651"/>
          <a:ext cx="6037526" cy="28110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76671">
                  <a:extLst>
                    <a:ext uri="{9D8B030D-6E8A-4147-A177-3AD203B41FA5}">
                      <a16:colId xmlns:a16="http://schemas.microsoft.com/office/drawing/2014/main" val="2451231116"/>
                    </a:ext>
                  </a:extLst>
                </a:gridCol>
                <a:gridCol w="5360855">
                  <a:extLst>
                    <a:ext uri="{9D8B030D-6E8A-4147-A177-3AD203B41FA5}">
                      <a16:colId xmlns:a16="http://schemas.microsoft.com/office/drawing/2014/main" val="2913324551"/>
                    </a:ext>
                  </a:extLst>
                </a:gridCol>
              </a:tblGrid>
              <a:tr h="1994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 marL="79121" marR="79121" marT="39561" marB="3956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59341" marR="59341" marT="29671" marB="29671"/>
                </a:tc>
                <a:extLst>
                  <a:ext uri="{0D108BD9-81ED-4DB2-BD59-A6C34878D82A}">
                    <a16:rowId xmlns:a16="http://schemas.microsoft.com/office/drawing/2014/main" val="1090080365"/>
                  </a:ext>
                </a:extLst>
              </a:tr>
              <a:tr h="2559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칵테일 정보 표시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칵테일 사진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도수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설명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제작 난이도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062405"/>
                  </a:ext>
                </a:extLst>
              </a:tr>
              <a:tr h="472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좋아요 수 표시</a:t>
                      </a:r>
                      <a:endParaRPr lang="en-US" altLang="ko-KR" sz="10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사용자가 </a:t>
                      </a:r>
                      <a:r>
                        <a:rPr lang="ko-KR" altLang="en-US" sz="1000" baseline="0" dirty="0" err="1" smtClean="0"/>
                        <a:t>좋아요를</a:t>
                      </a:r>
                      <a:r>
                        <a:rPr lang="ko-KR" altLang="en-US" sz="1000" baseline="0" dirty="0" smtClean="0"/>
                        <a:t> 누른 상태인 경우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차있는 하트로 표시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클릭시</a:t>
                      </a:r>
                      <a:r>
                        <a:rPr lang="ko-KR" altLang="en-US" sz="1000" baseline="0" dirty="0" smtClean="0"/>
                        <a:t> 좋아요 취소</a:t>
                      </a:r>
                      <a:endParaRPr lang="en-US" altLang="ko-KR" sz="10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사용자가 </a:t>
                      </a:r>
                      <a:r>
                        <a:rPr lang="ko-KR" altLang="en-US" sz="1000" baseline="0" dirty="0" err="1" smtClean="0"/>
                        <a:t>좋아요를</a:t>
                      </a:r>
                      <a:r>
                        <a:rPr lang="ko-KR" altLang="en-US" sz="1000" baseline="0" dirty="0" smtClean="0"/>
                        <a:t> 누르지 않은 상태인 경우 빈 하트로 표시하고 </a:t>
                      </a:r>
                      <a:r>
                        <a:rPr lang="ko-KR" altLang="en-US" sz="1000" baseline="0" dirty="0" err="1" smtClean="0"/>
                        <a:t>클릭시</a:t>
                      </a:r>
                      <a:r>
                        <a:rPr lang="ko-KR" altLang="en-US" sz="1000" baseline="0" dirty="0" smtClean="0"/>
                        <a:t> 좋아요 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312170"/>
                  </a:ext>
                </a:extLst>
              </a:tr>
              <a:tr h="262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커스텀</a:t>
                      </a:r>
                      <a:r>
                        <a:rPr lang="ko-KR" altLang="en-US" sz="1000" dirty="0" smtClean="0"/>
                        <a:t> 레시피 등록 페이지로 이동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727"/>
                  </a:ext>
                </a:extLst>
              </a:tr>
              <a:tr h="6040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칵테일 재료와 단위 표시</a:t>
                      </a:r>
                      <a:endParaRPr lang="en-US" altLang="ko-KR" sz="10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 smtClean="0"/>
                        <a:t>재료가 냉장고에 저장되어 있는 경우 페이지 로드 시 미리 체크</a:t>
                      </a:r>
                      <a:endParaRPr lang="en-US" altLang="ko-KR" sz="1000" baseline="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aseline="0" dirty="0" smtClean="0"/>
                        <a:t>체크되지 않은 재료를 체크하면 냉장고에 저장</a:t>
                      </a:r>
                      <a:endParaRPr lang="en-US" altLang="ko-KR" sz="10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칵테일에 사용되는 도구 표시</a:t>
                      </a:r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255099"/>
                  </a:ext>
                </a:extLst>
              </a:tr>
              <a:tr h="262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칵테일 제조 레시피 표시</a:t>
                      </a:r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889801"/>
                  </a:ext>
                </a:extLst>
              </a:tr>
              <a:tr h="472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해당 칵테일을 기반으로 만든 </a:t>
                      </a:r>
                      <a:r>
                        <a:rPr lang="ko-KR" altLang="en-US" sz="1000" baseline="0" dirty="0" err="1" smtClean="0"/>
                        <a:t>커스텀</a:t>
                      </a:r>
                      <a:r>
                        <a:rPr lang="ko-KR" altLang="en-US" sz="1000" baseline="0" dirty="0" smtClean="0"/>
                        <a:t> 칵테일 레시피 목록을 </a:t>
                      </a:r>
                      <a:r>
                        <a:rPr lang="ko-KR" altLang="en-US" sz="1000" baseline="0" dirty="0" err="1" smtClean="0"/>
                        <a:t>미리보기로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4</a:t>
                      </a:r>
                      <a:r>
                        <a:rPr lang="ko-KR" altLang="en-US" sz="1000" baseline="0" dirty="0" smtClean="0"/>
                        <a:t>개 출력</a:t>
                      </a:r>
                      <a:endParaRPr lang="en-US" altLang="ko-KR" sz="10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커스텀</a:t>
                      </a:r>
                      <a:r>
                        <a:rPr lang="ko-KR" altLang="en-US" sz="1000" baseline="0" dirty="0" smtClean="0"/>
                        <a:t> 칵테일의 사진과 이름 표시</a:t>
                      </a:r>
                      <a:endParaRPr lang="en-US" altLang="ko-KR" sz="10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전체보기 클릭 시 </a:t>
                      </a:r>
                      <a:r>
                        <a:rPr lang="ko-KR" altLang="en-US" sz="1000" baseline="0" dirty="0" err="1" smtClean="0"/>
                        <a:t>커스텀</a:t>
                      </a:r>
                      <a:r>
                        <a:rPr lang="ko-KR" altLang="en-US" sz="1000" baseline="0" dirty="0" smtClean="0"/>
                        <a:t> 칵테일 레시피 목록 사이트로 이동</a:t>
                      </a:r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87876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D02AA38-0BB6-484E-98B4-C9CCCA2E3311}"/>
              </a:ext>
            </a:extLst>
          </p:cNvPr>
          <p:cNvSpPr/>
          <p:nvPr/>
        </p:nvSpPr>
        <p:spPr>
          <a:xfrm>
            <a:off x="4107998" y="1126259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02AA38-0BB6-484E-98B4-C9CCCA2E3311}"/>
              </a:ext>
            </a:extLst>
          </p:cNvPr>
          <p:cNvSpPr/>
          <p:nvPr/>
        </p:nvSpPr>
        <p:spPr>
          <a:xfrm>
            <a:off x="1071951" y="2385405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4</a:t>
            </a:r>
            <a:endParaRPr lang="ko-KR" altLang="en-US" sz="1867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AF26F12-6040-4BCB-9AF6-51A97C878A1A}"/>
              </a:ext>
            </a:extLst>
          </p:cNvPr>
          <p:cNvSpPr/>
          <p:nvPr/>
        </p:nvSpPr>
        <p:spPr>
          <a:xfrm>
            <a:off x="1071950" y="4753932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6</a:t>
            </a:r>
            <a:endParaRPr lang="ko-KR" altLang="en-US" sz="1867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D02AA38-0BB6-484E-98B4-C9CCCA2E3311}"/>
              </a:ext>
            </a:extLst>
          </p:cNvPr>
          <p:cNvSpPr/>
          <p:nvPr/>
        </p:nvSpPr>
        <p:spPr>
          <a:xfrm>
            <a:off x="3504634" y="904183"/>
            <a:ext cx="263611" cy="2636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 smtClean="0"/>
              <a:t>2</a:t>
            </a:r>
            <a:endParaRPr lang="ko-KR" altLang="en-US" sz="1867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300639"/>
              </p:ext>
            </p:extLst>
          </p:nvPr>
        </p:nvGraphicFramePr>
        <p:xfrm>
          <a:off x="5559528" y="787064"/>
          <a:ext cx="2887722" cy="234238"/>
        </p:xfrm>
        <a:graphic>
          <a:graphicData uri="http://schemas.openxmlformats.org/drawingml/2006/table">
            <a:tbl>
              <a:tblPr firstRow="1" bandRow="1">
                <a:tableStyleId>{F911B456-B10B-4FDE-9D4C-3B6D31FCE720}</a:tableStyleId>
              </a:tblPr>
              <a:tblGrid>
                <a:gridCol w="1001861">
                  <a:extLst>
                    <a:ext uri="{9D8B030D-6E8A-4147-A177-3AD203B41FA5}">
                      <a16:colId xmlns:a16="http://schemas.microsoft.com/office/drawing/2014/main" val="2642541503"/>
                    </a:ext>
                  </a:extLst>
                </a:gridCol>
                <a:gridCol w="1885861">
                  <a:extLst>
                    <a:ext uri="{9D8B030D-6E8A-4147-A177-3AD203B41FA5}">
                      <a16:colId xmlns:a16="http://schemas.microsoft.com/office/drawing/2014/main" val="1484223129"/>
                    </a:ext>
                  </a:extLst>
                </a:gridCol>
              </a:tblGrid>
              <a:tr h="229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라우터주소</a:t>
                      </a:r>
                      <a:endParaRPr lang="ko-KR" altLang="en-US" sz="1100" dirty="0"/>
                    </a:p>
                  </a:txBody>
                  <a:tcPr marL="66597" marR="66597" marT="33299" marB="3329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/</a:t>
                      </a:r>
                      <a:r>
                        <a:rPr lang="en-US" altLang="ko-KR" sz="1100" dirty="0" smtClean="0"/>
                        <a:t>cocktail/[</a:t>
                      </a:r>
                      <a:r>
                        <a:rPr lang="en-US" altLang="ko-KR" sz="1100" dirty="0" err="1" smtClean="0"/>
                        <a:t>cocktailId</a:t>
                      </a:r>
                      <a:r>
                        <a:rPr lang="en-US" altLang="ko-KR" sz="1100" dirty="0" smtClean="0"/>
                        <a:t>]</a:t>
                      </a:r>
                      <a:endParaRPr lang="ko-KR" altLang="en-US" sz="1100" dirty="0"/>
                    </a:p>
                  </a:txBody>
                  <a:tcPr marL="66597" marR="66597" marT="33299" marB="33299"/>
                </a:tc>
                <a:extLst>
                  <a:ext uri="{0D108BD9-81ED-4DB2-BD59-A6C34878D82A}">
                    <a16:rowId xmlns:a16="http://schemas.microsoft.com/office/drawing/2014/main" val="292442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33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1867</ep:Words>
  <ep:PresentationFormat>와이드스크린</ep:PresentationFormat>
  <ep:Paragraphs>607</ep:Paragraphs>
  <ep:Slides>27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화면 정의서</vt:lpstr>
      <vt:lpstr>PowerPoint 프레젠테이션</vt:lpstr>
      <vt:lpstr>PowerPoint 프레젠테이션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이병훈</dc:creator>
  <cp:lastModifiedBy>201721157</cp:lastModifiedBy>
  <dcterms:modified xsi:type="dcterms:W3CDTF">2024-03-14T15:03:24.582</dcterms:modified>
  <cp:revision>155</cp:revision>
  <dc:title>화면 정의서</dc:title>
  <cp:version>1000.0000.01</cp:version>
</cp:coreProperties>
</file>